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7" r:id="rId2"/>
    <p:sldId id="313" r:id="rId3"/>
    <p:sldId id="292" r:id="rId4"/>
    <p:sldId id="315" r:id="rId5"/>
    <p:sldId id="316" r:id="rId6"/>
    <p:sldId id="317" r:id="rId7"/>
    <p:sldId id="319" r:id="rId8"/>
    <p:sldId id="318" r:id="rId9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660"/>
  </p:normalViewPr>
  <p:slideViewPr>
    <p:cSldViewPr snapToGrid="0">
      <p:cViewPr varScale="1">
        <p:scale>
          <a:sx n="50" d="100"/>
          <a:sy n="50" d="100"/>
        </p:scale>
        <p:origin x="9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205AC-E83A-4E01-B8B2-4B7AED745E7E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8FF2B45D-6C0E-4D0F-9052-FEA5894FCDE0}">
      <dgm:prSet/>
      <dgm:spPr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es-MX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Un mapa mental es </a:t>
          </a:r>
          <a:r>
            <a:rPr lang="es-MX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ordenador gráfico </a:t>
          </a:r>
          <a:r>
            <a:rPr lang="es-MX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que representa conceptos relacionados a partir de un tema principal o palabra clave. El tema principal se ubica al centro y se expande en todas direcciones con los conceptos relacionados </a:t>
          </a:r>
          <a:endParaRPr lang="es-CL" b="1" dirty="0">
            <a:solidFill>
              <a:srgbClr val="7030A0"/>
            </a:solidFill>
          </a:endParaRPr>
        </a:p>
      </dgm:t>
    </dgm:pt>
    <dgm:pt modelId="{7F54567D-0550-47DC-9D5E-FF9FB58AE04F}" type="parTrans" cxnId="{50F882D3-4F09-4457-8123-5FAB1DB06AC9}">
      <dgm:prSet/>
      <dgm:spPr/>
      <dgm:t>
        <a:bodyPr/>
        <a:lstStyle/>
        <a:p>
          <a:endParaRPr lang="es-CL"/>
        </a:p>
      </dgm:t>
    </dgm:pt>
    <dgm:pt modelId="{05B3221F-D050-4224-A2C6-5596EDB7382B}" type="sibTrans" cxnId="{50F882D3-4F09-4457-8123-5FAB1DB06AC9}">
      <dgm:prSet/>
      <dgm:spPr/>
      <dgm:t>
        <a:bodyPr/>
        <a:lstStyle/>
        <a:p>
          <a:endParaRPr lang="es-CL"/>
        </a:p>
      </dgm:t>
    </dgm:pt>
    <dgm:pt modelId="{A6DB7F53-9DAE-4B0B-90B5-66F792BA67C0}">
      <dgm:prSet/>
      <dgm:spPr>
        <a:ln w="28575">
          <a:solidFill>
            <a:srgbClr val="002060"/>
          </a:solidFill>
        </a:ln>
      </dgm:spPr>
      <dgm:t>
        <a:bodyPr/>
        <a:lstStyle/>
        <a:p>
          <a:pPr algn="just"/>
          <a:r>
            <a:rPr lang="es-MX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La organización visual del diagrama fomenta la lluvia de ideas, la toma de notas efectiva, una retención mayor y una presentación impactante. Los mapas mentales pueden ser simples o elaborados y dibujarse a mano o en una computadora.</a:t>
          </a:r>
          <a:endParaRPr lang="es-CL" b="1" dirty="0">
            <a:solidFill>
              <a:srgbClr val="00B050"/>
            </a:solidFill>
          </a:endParaRPr>
        </a:p>
      </dgm:t>
    </dgm:pt>
    <dgm:pt modelId="{B71F1A7E-C67F-45B2-B9E4-CA5E07DFA530}" type="parTrans" cxnId="{AA9ADCCA-A0E8-4EB4-B354-8E48DD20ADDA}">
      <dgm:prSet/>
      <dgm:spPr/>
      <dgm:t>
        <a:bodyPr/>
        <a:lstStyle/>
        <a:p>
          <a:endParaRPr lang="es-CL"/>
        </a:p>
      </dgm:t>
    </dgm:pt>
    <dgm:pt modelId="{60C6B699-3DDC-44E9-97BB-387D033151FA}" type="sibTrans" cxnId="{AA9ADCCA-A0E8-4EB4-B354-8E48DD20ADDA}">
      <dgm:prSet/>
      <dgm:spPr/>
      <dgm:t>
        <a:bodyPr/>
        <a:lstStyle/>
        <a:p>
          <a:endParaRPr lang="es-CL"/>
        </a:p>
      </dgm:t>
    </dgm:pt>
    <dgm:pt modelId="{1F17E3F2-B809-42BF-8DD2-E451EE7E136C}">
      <dgm:prSet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just"/>
          <a:r>
            <a:rPr lang="es-MX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 función </a:t>
          </a:r>
          <a:r>
            <a:rPr lang="es-MX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 los propósitos </a:t>
          </a:r>
          <a:r>
            <a:rPr lang="es-MX" b="1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 </a:t>
          </a:r>
          <a:r>
            <a:rPr lang="es-MX" b="1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del </a:t>
          </a:r>
          <a:r>
            <a:rPr lang="es-MX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tiempo, el mapa mental puede incluir elementos significativos y creativos, como imágenes, dibujos, líneas curvas de grosor variable y múltiples colores.</a:t>
          </a:r>
          <a:endParaRPr lang="es-MX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AE3C3-EC8A-4D11-87BE-1C09DB56005F}" type="parTrans" cxnId="{29DC354A-206C-4BE7-9A34-126B729A9400}">
      <dgm:prSet/>
      <dgm:spPr/>
      <dgm:t>
        <a:bodyPr/>
        <a:lstStyle/>
        <a:p>
          <a:endParaRPr lang="es-CL"/>
        </a:p>
      </dgm:t>
    </dgm:pt>
    <dgm:pt modelId="{8D77A03B-EE38-48D2-8B77-9E2940CB88BB}" type="sibTrans" cxnId="{29DC354A-206C-4BE7-9A34-126B729A9400}">
      <dgm:prSet/>
      <dgm:spPr/>
      <dgm:t>
        <a:bodyPr/>
        <a:lstStyle/>
        <a:p>
          <a:endParaRPr lang="es-CL"/>
        </a:p>
      </dgm:t>
    </dgm:pt>
    <dgm:pt modelId="{35665BAB-12C2-4542-939B-05E6D97EF6D4}" type="pres">
      <dgm:prSet presAssocID="{42D205AC-E83A-4E01-B8B2-4B7AED745E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48441-85D5-42DB-B612-B736428F12A4}" type="pres">
      <dgm:prSet presAssocID="{8FF2B45D-6C0E-4D0F-9052-FEA5894FCDE0}" presName="circle1" presStyleLbl="node1" presStyleIdx="0" presStyleCnt="3"/>
      <dgm:spPr/>
    </dgm:pt>
    <dgm:pt modelId="{6307D489-0553-4163-BD22-43A9F42A0FA0}" type="pres">
      <dgm:prSet presAssocID="{8FF2B45D-6C0E-4D0F-9052-FEA5894FCDE0}" presName="space" presStyleCnt="0"/>
      <dgm:spPr/>
    </dgm:pt>
    <dgm:pt modelId="{E6B52F69-7467-4606-B753-B3542F411C67}" type="pres">
      <dgm:prSet presAssocID="{8FF2B45D-6C0E-4D0F-9052-FEA5894FCDE0}" presName="rect1" presStyleLbl="alignAcc1" presStyleIdx="0" presStyleCnt="3"/>
      <dgm:spPr/>
      <dgm:t>
        <a:bodyPr/>
        <a:lstStyle/>
        <a:p>
          <a:endParaRPr lang="es-CL"/>
        </a:p>
      </dgm:t>
    </dgm:pt>
    <dgm:pt modelId="{E58B5727-CAF1-4870-977C-1AD6A2846B37}" type="pres">
      <dgm:prSet presAssocID="{A6DB7F53-9DAE-4B0B-90B5-66F792BA67C0}" presName="vertSpace2" presStyleLbl="node1" presStyleIdx="0" presStyleCnt="3"/>
      <dgm:spPr/>
    </dgm:pt>
    <dgm:pt modelId="{2DA45846-2F91-49B9-B107-EB0AAFB46263}" type="pres">
      <dgm:prSet presAssocID="{A6DB7F53-9DAE-4B0B-90B5-66F792BA67C0}" presName="circle2" presStyleLbl="node1" presStyleIdx="1" presStyleCnt="3"/>
      <dgm:spPr/>
    </dgm:pt>
    <dgm:pt modelId="{CAB2070B-CC71-480D-902F-9A476281B397}" type="pres">
      <dgm:prSet presAssocID="{A6DB7F53-9DAE-4B0B-90B5-66F792BA67C0}" presName="rect2" presStyleLbl="alignAcc1" presStyleIdx="1" presStyleCnt="3"/>
      <dgm:spPr/>
      <dgm:t>
        <a:bodyPr/>
        <a:lstStyle/>
        <a:p>
          <a:endParaRPr lang="es-CL"/>
        </a:p>
      </dgm:t>
    </dgm:pt>
    <dgm:pt modelId="{0222188B-316B-42EF-A199-EC00F9FB8612}" type="pres">
      <dgm:prSet presAssocID="{1F17E3F2-B809-42BF-8DD2-E451EE7E136C}" presName="vertSpace3" presStyleLbl="node1" presStyleIdx="1" presStyleCnt="3"/>
      <dgm:spPr/>
    </dgm:pt>
    <dgm:pt modelId="{1C58DB81-5C21-4786-B4B5-B7A582FE3267}" type="pres">
      <dgm:prSet presAssocID="{1F17E3F2-B809-42BF-8DD2-E451EE7E136C}" presName="circle3" presStyleLbl="node1" presStyleIdx="2" presStyleCnt="3"/>
      <dgm:spPr/>
    </dgm:pt>
    <dgm:pt modelId="{5DA0C42B-B6CA-40DD-9B29-D278FB38A842}" type="pres">
      <dgm:prSet presAssocID="{1F17E3F2-B809-42BF-8DD2-E451EE7E136C}" presName="rect3" presStyleLbl="alignAcc1" presStyleIdx="2" presStyleCnt="3"/>
      <dgm:spPr/>
      <dgm:t>
        <a:bodyPr/>
        <a:lstStyle/>
        <a:p>
          <a:endParaRPr lang="es-CL"/>
        </a:p>
      </dgm:t>
    </dgm:pt>
    <dgm:pt modelId="{15CC30CB-4896-47FC-8FA6-D6902E477ADA}" type="pres">
      <dgm:prSet presAssocID="{8FF2B45D-6C0E-4D0F-9052-FEA5894FCDE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7E6A729-16F2-45E0-86DC-76312752A1BE}" type="pres">
      <dgm:prSet presAssocID="{A6DB7F53-9DAE-4B0B-90B5-66F792BA67C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8BD208-8B5B-4149-BB76-D05BE626E992}" type="pres">
      <dgm:prSet presAssocID="{1F17E3F2-B809-42BF-8DD2-E451EE7E136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5F129A5-6F2A-4BCB-9958-1D1EBE4BCF32}" type="presOf" srcId="{A6DB7F53-9DAE-4B0B-90B5-66F792BA67C0}" destId="{CAB2070B-CC71-480D-902F-9A476281B397}" srcOrd="0" destOrd="0" presId="urn:microsoft.com/office/officeart/2005/8/layout/target3"/>
    <dgm:cxn modelId="{4F39D9F9-0688-42EC-A163-61236EBE63E5}" type="presOf" srcId="{1F17E3F2-B809-42BF-8DD2-E451EE7E136C}" destId="{5DA0C42B-B6CA-40DD-9B29-D278FB38A842}" srcOrd="0" destOrd="0" presId="urn:microsoft.com/office/officeart/2005/8/layout/target3"/>
    <dgm:cxn modelId="{03F20D9D-7986-470A-B239-8FB408358431}" type="presOf" srcId="{8FF2B45D-6C0E-4D0F-9052-FEA5894FCDE0}" destId="{E6B52F69-7467-4606-B753-B3542F411C67}" srcOrd="0" destOrd="0" presId="urn:microsoft.com/office/officeart/2005/8/layout/target3"/>
    <dgm:cxn modelId="{2E154EB0-AC75-45CF-BD60-053A4155C9F5}" type="presOf" srcId="{8FF2B45D-6C0E-4D0F-9052-FEA5894FCDE0}" destId="{15CC30CB-4896-47FC-8FA6-D6902E477ADA}" srcOrd="1" destOrd="0" presId="urn:microsoft.com/office/officeart/2005/8/layout/target3"/>
    <dgm:cxn modelId="{AA9ADCCA-A0E8-4EB4-B354-8E48DD20ADDA}" srcId="{42D205AC-E83A-4E01-B8B2-4B7AED745E7E}" destId="{A6DB7F53-9DAE-4B0B-90B5-66F792BA67C0}" srcOrd="1" destOrd="0" parTransId="{B71F1A7E-C67F-45B2-B9E4-CA5E07DFA530}" sibTransId="{60C6B699-3DDC-44E9-97BB-387D033151FA}"/>
    <dgm:cxn modelId="{50F882D3-4F09-4457-8123-5FAB1DB06AC9}" srcId="{42D205AC-E83A-4E01-B8B2-4B7AED745E7E}" destId="{8FF2B45D-6C0E-4D0F-9052-FEA5894FCDE0}" srcOrd="0" destOrd="0" parTransId="{7F54567D-0550-47DC-9D5E-FF9FB58AE04F}" sibTransId="{05B3221F-D050-4224-A2C6-5596EDB7382B}"/>
    <dgm:cxn modelId="{29DC354A-206C-4BE7-9A34-126B729A9400}" srcId="{42D205AC-E83A-4E01-B8B2-4B7AED745E7E}" destId="{1F17E3F2-B809-42BF-8DD2-E451EE7E136C}" srcOrd="2" destOrd="0" parTransId="{B3BAE3C3-EC8A-4D11-87BE-1C09DB56005F}" sibTransId="{8D77A03B-EE38-48D2-8B77-9E2940CB88BB}"/>
    <dgm:cxn modelId="{F876F1EC-3FB3-4B80-9FBF-1EFB07EC42C3}" type="presOf" srcId="{A6DB7F53-9DAE-4B0B-90B5-66F792BA67C0}" destId="{47E6A729-16F2-45E0-86DC-76312752A1BE}" srcOrd="1" destOrd="0" presId="urn:microsoft.com/office/officeart/2005/8/layout/target3"/>
    <dgm:cxn modelId="{70AF4C27-4BE5-4795-8D3D-78E873618A87}" type="presOf" srcId="{1F17E3F2-B809-42BF-8DD2-E451EE7E136C}" destId="{5D8BD208-8B5B-4149-BB76-D05BE626E992}" srcOrd="1" destOrd="0" presId="urn:microsoft.com/office/officeart/2005/8/layout/target3"/>
    <dgm:cxn modelId="{04D4BA7E-0A3E-4318-AB9E-B553B9373CCD}" type="presOf" srcId="{42D205AC-E83A-4E01-B8B2-4B7AED745E7E}" destId="{35665BAB-12C2-4542-939B-05E6D97EF6D4}" srcOrd="0" destOrd="0" presId="urn:microsoft.com/office/officeart/2005/8/layout/target3"/>
    <dgm:cxn modelId="{9D648167-EE12-47A8-93B4-C637E2B2719D}" type="presParOf" srcId="{35665BAB-12C2-4542-939B-05E6D97EF6D4}" destId="{A3448441-85D5-42DB-B612-B736428F12A4}" srcOrd="0" destOrd="0" presId="urn:microsoft.com/office/officeart/2005/8/layout/target3"/>
    <dgm:cxn modelId="{C5981A8A-6C1C-4C30-A210-3E2775117AEF}" type="presParOf" srcId="{35665BAB-12C2-4542-939B-05E6D97EF6D4}" destId="{6307D489-0553-4163-BD22-43A9F42A0FA0}" srcOrd="1" destOrd="0" presId="urn:microsoft.com/office/officeart/2005/8/layout/target3"/>
    <dgm:cxn modelId="{AE4DF7F8-FD4B-4D06-906D-2DF5590E2359}" type="presParOf" srcId="{35665BAB-12C2-4542-939B-05E6D97EF6D4}" destId="{E6B52F69-7467-4606-B753-B3542F411C67}" srcOrd="2" destOrd="0" presId="urn:microsoft.com/office/officeart/2005/8/layout/target3"/>
    <dgm:cxn modelId="{5C0E048A-8B12-4FC5-BF6F-225C46C5E966}" type="presParOf" srcId="{35665BAB-12C2-4542-939B-05E6D97EF6D4}" destId="{E58B5727-CAF1-4870-977C-1AD6A2846B37}" srcOrd="3" destOrd="0" presId="urn:microsoft.com/office/officeart/2005/8/layout/target3"/>
    <dgm:cxn modelId="{74878D4A-9AA8-44E0-8B29-23C3F96120E8}" type="presParOf" srcId="{35665BAB-12C2-4542-939B-05E6D97EF6D4}" destId="{2DA45846-2F91-49B9-B107-EB0AAFB46263}" srcOrd="4" destOrd="0" presId="urn:microsoft.com/office/officeart/2005/8/layout/target3"/>
    <dgm:cxn modelId="{6B8C50C3-2F25-42B0-B6B0-4DDEDDF2E702}" type="presParOf" srcId="{35665BAB-12C2-4542-939B-05E6D97EF6D4}" destId="{CAB2070B-CC71-480D-902F-9A476281B397}" srcOrd="5" destOrd="0" presId="urn:microsoft.com/office/officeart/2005/8/layout/target3"/>
    <dgm:cxn modelId="{8938B585-DABF-4DD7-A2CD-50043F9B0A76}" type="presParOf" srcId="{35665BAB-12C2-4542-939B-05E6D97EF6D4}" destId="{0222188B-316B-42EF-A199-EC00F9FB8612}" srcOrd="6" destOrd="0" presId="urn:microsoft.com/office/officeart/2005/8/layout/target3"/>
    <dgm:cxn modelId="{D3CE1633-661E-45C5-B400-2F1505058DCF}" type="presParOf" srcId="{35665BAB-12C2-4542-939B-05E6D97EF6D4}" destId="{1C58DB81-5C21-4786-B4B5-B7A582FE3267}" srcOrd="7" destOrd="0" presId="urn:microsoft.com/office/officeart/2005/8/layout/target3"/>
    <dgm:cxn modelId="{8C639744-93DB-4A11-8612-5DBD8C23EF09}" type="presParOf" srcId="{35665BAB-12C2-4542-939B-05E6D97EF6D4}" destId="{5DA0C42B-B6CA-40DD-9B29-D278FB38A842}" srcOrd="8" destOrd="0" presId="urn:microsoft.com/office/officeart/2005/8/layout/target3"/>
    <dgm:cxn modelId="{B00D6FD0-9140-4F96-AB38-4C9FA7C06F96}" type="presParOf" srcId="{35665BAB-12C2-4542-939B-05E6D97EF6D4}" destId="{15CC30CB-4896-47FC-8FA6-D6902E477ADA}" srcOrd="9" destOrd="0" presId="urn:microsoft.com/office/officeart/2005/8/layout/target3"/>
    <dgm:cxn modelId="{6EB8073F-6916-4B88-8798-69BC5C565AF1}" type="presParOf" srcId="{35665BAB-12C2-4542-939B-05E6D97EF6D4}" destId="{47E6A729-16F2-45E0-86DC-76312752A1BE}" srcOrd="10" destOrd="0" presId="urn:microsoft.com/office/officeart/2005/8/layout/target3"/>
    <dgm:cxn modelId="{7F2B2F3E-6F6D-44F8-A973-D7CCC2170DCC}" type="presParOf" srcId="{35665BAB-12C2-4542-939B-05E6D97EF6D4}" destId="{5D8BD208-8B5B-4149-BB76-D05BE626E99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48441-85D5-42DB-B612-B736428F12A4}">
      <dsp:nvSpPr>
        <dsp:cNvPr id="0" name=""/>
        <dsp:cNvSpPr/>
      </dsp:nvSpPr>
      <dsp:spPr>
        <a:xfrm>
          <a:off x="0" y="217646"/>
          <a:ext cx="10404157" cy="1040415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54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B52F69-7467-4606-B753-B3542F411C67}">
      <dsp:nvSpPr>
        <dsp:cNvPr id="0" name=""/>
        <dsp:cNvSpPr/>
      </dsp:nvSpPr>
      <dsp:spPr>
        <a:xfrm>
          <a:off x="5202078" y="217646"/>
          <a:ext cx="12138184" cy="104041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b="1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Un mapa mental es </a:t>
          </a:r>
          <a:r>
            <a:rPr lang="es-MX" sz="37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ordenador gráfico </a:t>
          </a:r>
          <a:r>
            <a:rPr lang="es-MX" sz="3700" b="1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que representa conceptos relacionados a partir de un tema principal o palabra clave. El tema principal se ubica al centro y se expande en todas direcciones con los conceptos relacionados </a:t>
          </a:r>
          <a:endParaRPr lang="es-CL" sz="3700" b="1" kern="1200" dirty="0">
            <a:solidFill>
              <a:srgbClr val="7030A0"/>
            </a:solidFill>
          </a:endParaRPr>
        </a:p>
      </dsp:txBody>
      <dsp:txXfrm>
        <a:off x="5202078" y="217646"/>
        <a:ext cx="12138184" cy="3121254"/>
      </dsp:txXfrm>
    </dsp:sp>
    <dsp:sp modelId="{2DA45846-2F91-49B9-B107-EB0AAFB46263}">
      <dsp:nvSpPr>
        <dsp:cNvPr id="0" name=""/>
        <dsp:cNvSpPr/>
      </dsp:nvSpPr>
      <dsp:spPr>
        <a:xfrm>
          <a:off x="1820730" y="3338900"/>
          <a:ext cx="6762695" cy="676269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8007945"/>
            <a:satOff val="-25989"/>
            <a:lumOff val="1178"/>
            <a:alphaOff val="0"/>
          </a:schemeClr>
        </a:solidFill>
        <a:ln>
          <a:noFill/>
        </a:ln>
        <a:effectLst>
          <a:outerShdw blurRad="254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B2070B-CC71-480D-902F-9A476281B397}">
      <dsp:nvSpPr>
        <dsp:cNvPr id="0" name=""/>
        <dsp:cNvSpPr/>
      </dsp:nvSpPr>
      <dsp:spPr>
        <a:xfrm>
          <a:off x="5202078" y="3338900"/>
          <a:ext cx="12138184" cy="67626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b="1" kern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La organización visual del diagrama fomenta la lluvia de ideas, la toma de notas efectiva, una retención mayor y una presentación impactante. Los mapas mentales pueden ser simples o elaborados y dibujarse a mano o en una computadora.</a:t>
          </a:r>
          <a:endParaRPr lang="es-CL" sz="3700" b="1" kern="1200" dirty="0">
            <a:solidFill>
              <a:srgbClr val="00B050"/>
            </a:solidFill>
          </a:endParaRPr>
        </a:p>
      </dsp:txBody>
      <dsp:txXfrm>
        <a:off x="5202078" y="3338900"/>
        <a:ext cx="12138184" cy="3121243"/>
      </dsp:txXfrm>
    </dsp:sp>
    <dsp:sp modelId="{1C58DB81-5C21-4786-B4B5-B7A582FE3267}">
      <dsp:nvSpPr>
        <dsp:cNvPr id="0" name=""/>
        <dsp:cNvSpPr/>
      </dsp:nvSpPr>
      <dsp:spPr>
        <a:xfrm>
          <a:off x="3641456" y="6460143"/>
          <a:ext cx="3121244" cy="312124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6015889"/>
            <a:satOff val="-51978"/>
            <a:lumOff val="2355"/>
            <a:alphaOff val="0"/>
          </a:schemeClr>
        </a:solidFill>
        <a:ln>
          <a:noFill/>
        </a:ln>
        <a:effectLst>
          <a:outerShdw blurRad="254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A0C42B-B6CA-40DD-9B29-D278FB38A842}">
      <dsp:nvSpPr>
        <dsp:cNvPr id="0" name=""/>
        <dsp:cNvSpPr/>
      </dsp:nvSpPr>
      <dsp:spPr>
        <a:xfrm>
          <a:off x="5202078" y="6460143"/>
          <a:ext cx="12138184" cy="31212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>
          <a:solidFill>
            <a:schemeClr val="accent5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 función </a:t>
          </a:r>
          <a:r>
            <a:rPr lang="es-MX" sz="37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 los propósitos </a:t>
          </a:r>
          <a:r>
            <a:rPr lang="es-MX" sz="3700" b="1" kern="120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 </a:t>
          </a:r>
          <a:r>
            <a:rPr lang="es-MX" sz="3700" b="1" kern="120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del </a:t>
          </a:r>
          <a:r>
            <a:rPr lang="es-MX" sz="37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tiempo, el mapa mental puede incluir elementos significativos y creativos, como imágenes, dibujos, líneas curvas de grosor variable y múltiples colores.</a:t>
          </a:r>
          <a:endParaRPr lang="es-MX" sz="37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2078" y="6460143"/>
        <a:ext cx="12138184" cy="3121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5659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631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64394" y="3637279"/>
            <a:ext cx="14811476" cy="2479042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01174" y="1727200"/>
            <a:ext cx="14937915" cy="1219201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9365547" y="2946399"/>
            <a:ext cx="6773543" cy="4910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201174" y="1727200"/>
            <a:ext cx="14937915" cy="1219201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01174" y="2946399"/>
            <a:ext cx="7116735" cy="4910668"/>
          </a:xfrm>
          <a:prstGeom prst="rect">
            <a:avLst/>
          </a:prstGeom>
        </p:spPr>
        <p:txBody>
          <a:bodyPr anchor="ctr"/>
          <a:lstStyle>
            <a:lvl1pPr marL="397368" indent="-397368">
              <a:spcBef>
                <a:spcPts val="3200"/>
              </a:spcBef>
              <a:buSzPct val="75000"/>
              <a:buChar char="•"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956168" indent="-397368">
              <a:spcBef>
                <a:spcPts val="3200"/>
              </a:spcBef>
              <a:buSzPct val="75000"/>
              <a:buChar char="•"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514968" indent="-397368">
              <a:spcBef>
                <a:spcPts val="3200"/>
              </a:spcBef>
              <a:buSzPct val="75000"/>
              <a:buChar char="•"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073768" indent="-397368">
              <a:spcBef>
                <a:spcPts val="3200"/>
              </a:spcBef>
              <a:buSzPct val="75000"/>
              <a:buChar char="•"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632568" indent="-397368">
              <a:spcBef>
                <a:spcPts val="3200"/>
              </a:spcBef>
              <a:buSzPct val="75000"/>
              <a:buChar char="•"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7900" y="5994400"/>
            <a:ext cx="13953496" cy="454825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2600">
                <a:solidFill>
                  <a:srgbClr val="000000"/>
                </a:solidFill>
              </a:defRPr>
            </a:lvl1pPr>
          </a:lstStyle>
          <a:p>
            <a:r>
              <a:t>– Juan López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7900" y="4376017"/>
            <a:ext cx="13953496" cy="608713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3600" i="1">
                <a:solidFill>
                  <a:srgbClr val="B24854"/>
                </a:solidFill>
                <a:latin typeface="Typo Grotesk Rounded Light"/>
                <a:ea typeface="Typo Grotesk Rounded Light"/>
                <a:cs typeface="Typo Grotesk Rounded Light"/>
                <a:sym typeface="Typo Grotesk Rounded Light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1" y="1219200"/>
            <a:ext cx="17340264" cy="7315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64394" y="2445174"/>
            <a:ext cx="14811476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64394" y="4991946"/>
            <a:ext cx="14811476" cy="846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57920" y="8195733"/>
            <a:ext cx="415391" cy="300936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58" r:id="rId4"/>
    <p:sldLayoutId id="2147483659" r:id="rId5"/>
    <p:sldLayoutId id="2147483660" r:id="rId6"/>
  </p:sldLayoutIdLst>
  <p:transition spd="med"/>
  <p:txStyles>
    <p:title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65858"/>
          </a:solidFill>
          <a:uFillTx/>
          <a:latin typeface="+mn-lt"/>
          <a:ea typeface="+mn-ea"/>
          <a:cs typeface="+mn-cs"/>
          <a:sym typeface="Typo Grotesk Rounded"/>
        </a:defRPr>
      </a:lvl1pPr>
      <a:lvl2pPr marL="0" marR="0" indent="228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65858"/>
          </a:solidFill>
          <a:uFillTx/>
          <a:latin typeface="+mn-lt"/>
          <a:ea typeface="+mn-ea"/>
          <a:cs typeface="+mn-cs"/>
          <a:sym typeface="Typo Grotesk Rounded"/>
        </a:defRPr>
      </a:lvl2pPr>
      <a:lvl3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65858"/>
          </a:solidFill>
          <a:uFillTx/>
          <a:latin typeface="+mn-lt"/>
          <a:ea typeface="+mn-ea"/>
          <a:cs typeface="+mn-cs"/>
          <a:sym typeface="Typo Grotesk Rounded"/>
        </a:defRPr>
      </a:lvl3pPr>
      <a:lvl4pPr marL="0" marR="0" indent="685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65858"/>
          </a:solidFill>
          <a:uFillTx/>
          <a:latin typeface="+mn-lt"/>
          <a:ea typeface="+mn-ea"/>
          <a:cs typeface="+mn-cs"/>
          <a:sym typeface="Typo Grotesk Rounded"/>
        </a:defRPr>
      </a:lvl4pPr>
      <a:lvl5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65858"/>
          </a:solidFill>
          <a:uFillTx/>
          <a:latin typeface="+mn-lt"/>
          <a:ea typeface="+mn-ea"/>
          <a:cs typeface="+mn-cs"/>
          <a:sym typeface="Typo Grotesk Rounded"/>
        </a:defRPr>
      </a:lvl5pPr>
      <a:lvl6pPr marL="0" marR="0" indent="1143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65858"/>
          </a:solidFill>
          <a:uFillTx/>
          <a:latin typeface="+mn-lt"/>
          <a:ea typeface="+mn-ea"/>
          <a:cs typeface="+mn-cs"/>
          <a:sym typeface="Typo Grotesk Rounded"/>
        </a:defRPr>
      </a:lvl6pPr>
      <a:lvl7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65858"/>
          </a:solidFill>
          <a:uFillTx/>
          <a:latin typeface="+mn-lt"/>
          <a:ea typeface="+mn-ea"/>
          <a:cs typeface="+mn-cs"/>
          <a:sym typeface="Typo Grotesk Rounded"/>
        </a:defRPr>
      </a:lvl7pPr>
      <a:lvl8pPr marL="0" marR="0" indent="1600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65858"/>
          </a:solidFill>
          <a:uFillTx/>
          <a:latin typeface="+mn-lt"/>
          <a:ea typeface="+mn-ea"/>
          <a:cs typeface="+mn-cs"/>
          <a:sym typeface="Typo Grotesk Rounded"/>
        </a:defRPr>
      </a:lvl8pPr>
      <a:lvl9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65858"/>
          </a:solidFill>
          <a:uFillTx/>
          <a:latin typeface="+mn-lt"/>
          <a:ea typeface="+mn-ea"/>
          <a:cs typeface="+mn-cs"/>
          <a:sym typeface="Typo Grotesk Rounded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228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457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685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914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11430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1371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1600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1828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" y="247650"/>
            <a:ext cx="16031183" cy="95059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33259" y="3867150"/>
            <a:ext cx="12960000" cy="1532043"/>
          </a:xfrm>
          <a:prstGeom prst="rect">
            <a:avLst/>
          </a:prstGeom>
          <a:noFill/>
          <a:ln w="3175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27093" rIns="0" bIns="27093" numCol="1" spcCol="38100" rtlCol="0" anchor="ctr">
            <a:prstTxWarp prst="textChevron">
              <a:avLst/>
            </a:prstTxWarp>
            <a:spAutoFit/>
          </a:bodyPr>
          <a:lstStyle/>
          <a:p>
            <a:r>
              <a:rPr lang="es-CL" sz="9600" b="1" spc="600" dirty="0">
                <a:solidFill>
                  <a:srgbClr val="FF0000"/>
                </a:solidFill>
                <a:effectLst>
                  <a:glow rad="228600">
                    <a:srgbClr val="002060"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</a:rPr>
              <a:t>MAPAS  MENTALES</a:t>
            </a:r>
          </a:p>
        </p:txBody>
      </p:sp>
    </p:spTree>
    <p:extLst>
      <p:ext uri="{BB962C8B-B14F-4D97-AF65-F5344CB8AC3E}">
        <p14:creationId xmlns:p14="http://schemas.microsoft.com/office/powerpoint/2010/main" val="303288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72757671"/>
              </p:ext>
            </p:extLst>
          </p:nvPr>
        </p:nvGraphicFramePr>
        <p:xfrm>
          <a:off x="0" y="0"/>
          <a:ext cx="17340263" cy="1083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470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448441-85D5-42DB-B612-B736428F1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A3448441-85D5-42DB-B612-B736428F1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3448441-85D5-42DB-B612-B736428F1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B52F69-7467-4606-B753-B3542F411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graphicEl>
                                              <a:dgm id="{E6B52F69-7467-4606-B753-B3542F411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E6B52F69-7467-4606-B753-B3542F411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A45846-2F91-49B9-B107-EB0AAFB4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2DA45846-2F91-49B9-B107-EB0AAFB4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2DA45846-2F91-49B9-B107-EB0AAFB4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2070B-CC71-480D-902F-9A476281B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AB2070B-CC71-480D-902F-9A476281B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AB2070B-CC71-480D-902F-9A476281B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58DB81-5C21-4786-B4B5-B7A582FE3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1C58DB81-5C21-4786-B4B5-B7A582FE3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1C58DB81-5C21-4786-B4B5-B7A582FE3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0C42B-B6CA-40DD-9B29-D278FB38A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5DA0C42B-B6CA-40DD-9B29-D278FB38A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5DA0C42B-B6CA-40DD-9B29-D278FB38A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980104" y="3222987"/>
            <a:ext cx="4922678" cy="1373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400" b="1" dirty="0" smtClean="0">
                <a:solidFill>
                  <a:schemeClr val="tx2"/>
                </a:solidFill>
                <a:latin typeface="Helvetica Light"/>
                <a:ea typeface="Helvetica Light"/>
                <a:cs typeface="Helvetica Light"/>
              </a:rPr>
              <a:t>M</a:t>
            </a:r>
            <a:r>
              <a:rPr lang="es-CL" sz="2400" b="1" dirty="0" smtClean="0">
                <a:solidFill>
                  <a:srgbClr val="FFC000"/>
                </a:solidFill>
                <a:latin typeface="Helvetica Light"/>
                <a:ea typeface="Helvetica Light"/>
                <a:cs typeface="Helvetica Light"/>
              </a:rPr>
              <a:t>a</a:t>
            </a:r>
            <a:r>
              <a:rPr lang="es-CL" sz="2400" b="1" dirty="0" smtClean="0">
                <a:solidFill>
                  <a:srgbClr val="92D050"/>
                </a:solidFill>
                <a:latin typeface="Helvetica Light"/>
                <a:ea typeface="Helvetica Light"/>
                <a:cs typeface="Helvetica Light"/>
              </a:rPr>
              <a:t>p</a:t>
            </a:r>
            <a:r>
              <a:rPr lang="es-CL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 Light"/>
                <a:ea typeface="Helvetica Light"/>
                <a:cs typeface="Helvetica Light"/>
              </a:rPr>
              <a:t>a</a:t>
            </a:r>
            <a:r>
              <a:rPr lang="es-CL" sz="2400" b="1" dirty="0" smtClean="0">
                <a:solidFill>
                  <a:schemeClr val="tx2"/>
                </a:solidFill>
                <a:latin typeface="Helvetica Light"/>
                <a:ea typeface="Helvetica Light"/>
                <a:cs typeface="Helvetica Light"/>
              </a:rPr>
              <a:t> </a:t>
            </a:r>
            <a:r>
              <a:rPr lang="es-CL" sz="2400" b="1" dirty="0" smtClean="0">
                <a:solidFill>
                  <a:srgbClr val="0070C0"/>
                </a:solidFill>
                <a:latin typeface="Helvetica Light"/>
                <a:ea typeface="Helvetica Light"/>
                <a:cs typeface="Helvetica Light"/>
              </a:rPr>
              <a:t>M</a:t>
            </a:r>
            <a:r>
              <a:rPr lang="es-CL" sz="2400" b="1" dirty="0" smtClean="0">
                <a:solidFill>
                  <a:srgbClr val="FF0000"/>
                </a:solidFill>
                <a:latin typeface="Helvetica Light"/>
                <a:ea typeface="Helvetica Light"/>
                <a:cs typeface="Helvetica Light"/>
              </a:rPr>
              <a:t>e</a:t>
            </a:r>
            <a:r>
              <a:rPr lang="es-CL" sz="2400" b="1" dirty="0" smtClean="0">
                <a:solidFill>
                  <a:srgbClr val="00B0F0"/>
                </a:solidFill>
                <a:latin typeface="Helvetica Light"/>
                <a:ea typeface="Helvetica Light"/>
                <a:cs typeface="Helvetica Light"/>
              </a:rPr>
              <a:t>n</a:t>
            </a:r>
            <a:r>
              <a:rPr lang="es-C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 Light"/>
                <a:ea typeface="Helvetica Light"/>
                <a:cs typeface="Helvetica Light"/>
              </a:rPr>
              <a:t>t</a:t>
            </a:r>
            <a:r>
              <a:rPr lang="es-CL" sz="2400" b="1" dirty="0" smtClean="0">
                <a:solidFill>
                  <a:schemeClr val="accent4">
                    <a:lumMod val="75000"/>
                  </a:schemeClr>
                </a:solidFill>
                <a:latin typeface="Helvetica Light"/>
                <a:ea typeface="Helvetica Light"/>
                <a:cs typeface="Helvetica Light"/>
              </a:rPr>
              <a:t>a</a:t>
            </a:r>
            <a:r>
              <a:rPr lang="es-CL" sz="2400" b="1" dirty="0" smtClean="0">
                <a:solidFill>
                  <a:schemeClr val="tx2"/>
                </a:solidFill>
                <a:latin typeface="Helvetica Light"/>
                <a:ea typeface="Helvetica Light"/>
                <a:cs typeface="Helvetica Light"/>
              </a:rPr>
              <a:t>l</a:t>
            </a:r>
            <a:endParaRPr kumimoji="0" lang="es-CL" sz="24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290875" y="758346"/>
            <a:ext cx="2569028" cy="1092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prstTxWarp prst="textStop">
              <a:avLst/>
            </a:prstTxWarp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Ordenador grafico</a:t>
            </a:r>
            <a:endParaRPr kumimoji="0" lang="es-CL" sz="200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742808" y="4224414"/>
            <a:ext cx="3117819" cy="10139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Flexible en su construcción.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3178064" y="4903777"/>
            <a:ext cx="4162199" cy="5372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Orientado a la memoria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9650179" y="6605016"/>
            <a:ext cx="2745076" cy="12257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prstTxWarp prst="textDeflateBottom">
              <a:avLst>
                <a:gd name="adj" fmla="val 67958"/>
              </a:avLst>
            </a:prstTxWarp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Habilidades cognitivas</a:t>
            </a:r>
            <a:endParaRPr kumimoji="0" lang="es-CL" sz="2400" b="1" i="0" u="none" strike="noStrike" cap="none" spc="0" normalizeH="0" baseline="0" dirty="0">
              <a:ln>
                <a:noFill/>
              </a:ln>
              <a:solidFill>
                <a:srgbClr val="FF0066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747755" y="253581"/>
            <a:ext cx="2395804" cy="10139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4 a 10 ideas importantes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4794328" y="65330"/>
            <a:ext cx="2170857" cy="5372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Del centro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5372758" y="1995820"/>
            <a:ext cx="1896405" cy="5372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ideas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8860548" y="602592"/>
            <a:ext cx="2314604" cy="1217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prstTxWarp prst="textDeflateBottom">
              <a:avLst/>
            </a:prstTxWarp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normalizeH="0" baseline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características</a:t>
            </a:r>
            <a:endParaRPr kumimoji="0" lang="es-CL" sz="2400" b="1" i="0" u="none" strike="noStrike" normalizeH="0" baseline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4750474" y="839465"/>
            <a:ext cx="2345260" cy="5372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 la periferia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1875716" y="3210212"/>
            <a:ext cx="2196000" cy="53726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gráfica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2049328" y="1573418"/>
            <a:ext cx="2618873" cy="101398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Alto caudal de información 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2049328" y="615335"/>
            <a:ext cx="2196000" cy="53726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jerarquía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212027" y="1376727"/>
            <a:ext cx="2268000" cy="12864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Alrededor de ideas importantes</a:t>
            </a:r>
            <a:endParaRPr kumimoji="0" lang="es-CL" sz="24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2741201" y="1376727"/>
            <a:ext cx="2402358" cy="10139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Ideas 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segundarias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161361" y="274816"/>
            <a:ext cx="2268000" cy="8777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Rodeando a la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idea central</a:t>
            </a:r>
            <a:endParaRPr kumimoji="0" lang="es-CL" sz="24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11647930" y="8242044"/>
            <a:ext cx="2199658" cy="1013988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De carácter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simple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14733216" y="9135539"/>
            <a:ext cx="2156636" cy="4691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Memorización</a:t>
            </a:r>
            <a:endParaRPr kumimoji="0" lang="es-CL" sz="24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15436568" y="3265620"/>
            <a:ext cx="1896405" cy="5372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Imágenes 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15372757" y="2645147"/>
            <a:ext cx="1896405" cy="5372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términos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13885276" y="4224414"/>
            <a:ext cx="3409949" cy="5372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Simple de construir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13111462" y="5535048"/>
            <a:ext cx="3813676" cy="5372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Ordenación de datos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30" name="Conector curvado 29"/>
          <p:cNvCxnSpPr>
            <a:stCxn id="3" idx="0"/>
            <a:endCxn id="7" idx="0"/>
          </p:cNvCxnSpPr>
          <p:nvPr/>
        </p:nvCxnSpPr>
        <p:spPr>
          <a:xfrm rot="16200000" flipV="1">
            <a:off x="5008141" y="-808902"/>
            <a:ext cx="504765" cy="2629732"/>
          </a:xfrm>
          <a:prstGeom prst="curvedConnector3">
            <a:avLst>
              <a:gd name="adj1" fmla="val 145288"/>
            </a:avLst>
          </a:prstGeom>
          <a:noFill/>
          <a:ln w="47625" cap="flat">
            <a:solidFill>
              <a:srgbClr val="FF0000"/>
            </a:solidFill>
            <a:prstDash val="solid"/>
            <a:miter lim="400000"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curvado 31"/>
          <p:cNvCxnSpPr>
            <a:stCxn id="3" idx="2"/>
            <a:endCxn id="17" idx="2"/>
          </p:cNvCxnSpPr>
          <p:nvPr/>
        </p:nvCxnSpPr>
        <p:spPr>
          <a:xfrm rot="5400000">
            <a:off x="4988953" y="804279"/>
            <a:ext cx="539864" cy="2633009"/>
          </a:xfrm>
          <a:prstGeom prst="curvedConnector3">
            <a:avLst>
              <a:gd name="adj1" fmla="val 142344"/>
            </a:avLst>
          </a:prstGeom>
          <a:noFill/>
          <a:ln w="47625" cap="flat">
            <a:solidFill>
              <a:srgbClr val="FF0000"/>
            </a:solidFill>
            <a:prstDash val="solid"/>
            <a:miter lim="400000"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/>
          <p:cNvCxnSpPr>
            <a:stCxn id="7" idx="1"/>
            <a:endCxn id="18" idx="3"/>
          </p:cNvCxnSpPr>
          <p:nvPr/>
        </p:nvCxnSpPr>
        <p:spPr>
          <a:xfrm flipH="1" flipV="1">
            <a:off x="2429361" y="713707"/>
            <a:ext cx="318394" cy="46868"/>
          </a:xfrm>
          <a:prstGeom prst="line">
            <a:avLst/>
          </a:prstGeom>
          <a:noFill/>
          <a:ln w="444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recto 36"/>
          <p:cNvCxnSpPr>
            <a:stCxn id="17" idx="1"/>
            <a:endCxn id="16" idx="3"/>
          </p:cNvCxnSpPr>
          <p:nvPr/>
        </p:nvCxnSpPr>
        <p:spPr>
          <a:xfrm flipH="1">
            <a:off x="2480027" y="1883721"/>
            <a:ext cx="261174" cy="136208"/>
          </a:xfrm>
          <a:prstGeom prst="line">
            <a:avLst/>
          </a:prstGeom>
          <a:noFill/>
          <a:ln w="444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ector curvado 27"/>
          <p:cNvCxnSpPr>
            <a:stCxn id="15" idx="0"/>
            <a:endCxn id="9" idx="1"/>
          </p:cNvCxnSpPr>
          <p:nvPr/>
        </p:nvCxnSpPr>
        <p:spPr>
          <a:xfrm rot="5400000" flipH="1" flipV="1">
            <a:off x="13830141" y="-348852"/>
            <a:ext cx="281374" cy="1647000"/>
          </a:xfrm>
          <a:prstGeom prst="curvedConnector2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curvado 30"/>
          <p:cNvCxnSpPr>
            <a:stCxn id="9" idx="3"/>
            <a:endCxn id="12" idx="3"/>
          </p:cNvCxnSpPr>
          <p:nvPr/>
        </p:nvCxnSpPr>
        <p:spPr>
          <a:xfrm>
            <a:off x="16965185" y="333961"/>
            <a:ext cx="130549" cy="774135"/>
          </a:xfrm>
          <a:prstGeom prst="curvedConnector3">
            <a:avLst>
              <a:gd name="adj1" fmla="val 275107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onector curvado 39"/>
          <p:cNvCxnSpPr>
            <a:stCxn id="14" idx="3"/>
            <a:endCxn id="10" idx="1"/>
          </p:cNvCxnSpPr>
          <p:nvPr/>
        </p:nvCxnSpPr>
        <p:spPr>
          <a:xfrm>
            <a:off x="14668201" y="2080412"/>
            <a:ext cx="704557" cy="184039"/>
          </a:xfrm>
          <a:prstGeom prst="curvedConnector3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onector curvado 41"/>
          <p:cNvCxnSpPr>
            <a:stCxn id="14" idx="3"/>
            <a:endCxn id="22" idx="1"/>
          </p:cNvCxnSpPr>
          <p:nvPr/>
        </p:nvCxnSpPr>
        <p:spPr>
          <a:xfrm>
            <a:off x="14668201" y="2080412"/>
            <a:ext cx="704556" cy="833366"/>
          </a:xfrm>
          <a:prstGeom prst="curvedConnector3">
            <a:avLst>
              <a:gd name="adj1" fmla="val 58111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onector curvado 43"/>
          <p:cNvCxnSpPr>
            <a:stCxn id="14" idx="3"/>
            <a:endCxn id="21" idx="1"/>
          </p:cNvCxnSpPr>
          <p:nvPr/>
        </p:nvCxnSpPr>
        <p:spPr>
          <a:xfrm>
            <a:off x="14668201" y="2080412"/>
            <a:ext cx="768367" cy="1453839"/>
          </a:xfrm>
          <a:prstGeom prst="curvedConnector3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ector curvado 25"/>
          <p:cNvCxnSpPr>
            <a:stCxn id="13" idx="2"/>
          </p:cNvCxnSpPr>
          <p:nvPr/>
        </p:nvCxnSpPr>
        <p:spPr>
          <a:xfrm rot="16200000" flipH="1">
            <a:off x="12698942" y="4022248"/>
            <a:ext cx="1129800" cy="580252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Conector curvado 33"/>
          <p:cNvCxnSpPr>
            <a:stCxn id="13" idx="2"/>
            <a:endCxn id="23" idx="0"/>
          </p:cNvCxnSpPr>
          <p:nvPr/>
        </p:nvCxnSpPr>
        <p:spPr>
          <a:xfrm rot="16200000" flipH="1">
            <a:off x="14043513" y="2677676"/>
            <a:ext cx="476940" cy="2616535"/>
          </a:xfrm>
          <a:prstGeom prst="curvedConnector3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ctor curvado 37"/>
          <p:cNvCxnSpPr>
            <a:stCxn id="13" idx="2"/>
            <a:endCxn id="24" idx="1"/>
          </p:cNvCxnSpPr>
          <p:nvPr/>
        </p:nvCxnSpPr>
        <p:spPr>
          <a:xfrm rot="16200000" flipH="1">
            <a:off x="12014487" y="4706703"/>
            <a:ext cx="2056205" cy="137746"/>
          </a:xfrm>
          <a:prstGeom prst="curvedConnector2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onector curvado 40"/>
          <p:cNvCxnSpPr>
            <a:stCxn id="13" idx="2"/>
            <a:endCxn id="4" idx="0"/>
          </p:cNvCxnSpPr>
          <p:nvPr/>
        </p:nvCxnSpPr>
        <p:spPr>
          <a:xfrm rot="5400000">
            <a:off x="11899247" y="3149945"/>
            <a:ext cx="476940" cy="1671998"/>
          </a:xfrm>
          <a:prstGeom prst="curvedConnector3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ángulo redondeado 50"/>
          <p:cNvSpPr/>
          <p:nvPr/>
        </p:nvSpPr>
        <p:spPr>
          <a:xfrm>
            <a:off x="14733216" y="7794550"/>
            <a:ext cx="2156636" cy="4691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Enumeración</a:t>
            </a:r>
            <a:endParaRPr kumimoji="0" lang="es-CL" sz="24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Rectángulo redondeado 51"/>
          <p:cNvSpPr/>
          <p:nvPr/>
        </p:nvSpPr>
        <p:spPr>
          <a:xfrm>
            <a:off x="14733216" y="8487838"/>
            <a:ext cx="2156636" cy="4691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Clasificación</a:t>
            </a:r>
            <a:endParaRPr kumimoji="0" lang="es-CL" sz="24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54" name="Conector curvado 53"/>
          <p:cNvCxnSpPr>
            <a:stCxn id="2" idx="0"/>
          </p:cNvCxnSpPr>
          <p:nvPr/>
        </p:nvCxnSpPr>
        <p:spPr>
          <a:xfrm rot="5400000" flipH="1" flipV="1">
            <a:off x="8321227" y="1894035"/>
            <a:ext cx="1449168" cy="1208736"/>
          </a:xfrm>
          <a:prstGeom prst="curvedConnector3">
            <a:avLst>
              <a:gd name="adj1" fmla="val 50000"/>
            </a:avLst>
          </a:prstGeom>
          <a:noFill/>
          <a:ln w="98425" cap="flat">
            <a:solidFill>
              <a:srgbClr val="FF0000"/>
            </a:solidFill>
            <a:prstDash val="solid"/>
            <a:miter lim="400000"/>
            <a:tailEnd type="diamond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onector curvado 54"/>
          <p:cNvCxnSpPr>
            <a:stCxn id="2" idx="2"/>
          </p:cNvCxnSpPr>
          <p:nvPr/>
        </p:nvCxnSpPr>
        <p:spPr>
          <a:xfrm rot="16200000" flipH="1">
            <a:off x="8385284" y="4652989"/>
            <a:ext cx="1780682" cy="1668365"/>
          </a:xfrm>
          <a:prstGeom prst="curvedConnector3">
            <a:avLst>
              <a:gd name="adj1" fmla="val 50000"/>
            </a:avLst>
          </a:prstGeom>
          <a:noFill/>
          <a:ln w="98425" cap="flat">
            <a:solidFill>
              <a:srgbClr val="FF0000"/>
            </a:solidFill>
            <a:prstDash val="solid"/>
            <a:miter lim="400000"/>
            <a:tailEnd type="diamond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Conector curvado 87"/>
          <p:cNvCxnSpPr>
            <a:endCxn id="19" idx="1"/>
          </p:cNvCxnSpPr>
          <p:nvPr/>
        </p:nvCxnSpPr>
        <p:spPr>
          <a:xfrm rot="16200000" flipH="1">
            <a:off x="10634640" y="7735747"/>
            <a:ext cx="1281435" cy="745146"/>
          </a:xfrm>
          <a:prstGeom prst="curvedConnector2">
            <a:avLst/>
          </a:prstGeom>
          <a:noFill/>
          <a:ln w="57150" cap="flat">
            <a:solidFill>
              <a:schemeClr val="accent5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Conector curvado 93"/>
          <p:cNvCxnSpPr>
            <a:stCxn id="19" idx="3"/>
            <a:endCxn id="51" idx="1"/>
          </p:cNvCxnSpPr>
          <p:nvPr/>
        </p:nvCxnSpPr>
        <p:spPr>
          <a:xfrm flipV="1">
            <a:off x="13847588" y="8029129"/>
            <a:ext cx="885628" cy="719909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Conector curvado 96"/>
          <p:cNvCxnSpPr>
            <a:stCxn id="19" idx="3"/>
            <a:endCxn id="52" idx="1"/>
          </p:cNvCxnSpPr>
          <p:nvPr/>
        </p:nvCxnSpPr>
        <p:spPr>
          <a:xfrm flipV="1">
            <a:off x="13847588" y="8722417"/>
            <a:ext cx="885628" cy="26621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Conector curvado 101"/>
          <p:cNvCxnSpPr>
            <a:stCxn id="19" idx="3"/>
            <a:endCxn id="20" idx="1"/>
          </p:cNvCxnSpPr>
          <p:nvPr/>
        </p:nvCxnSpPr>
        <p:spPr>
          <a:xfrm>
            <a:off x="13847588" y="8749038"/>
            <a:ext cx="885628" cy="621080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Conector curvado 103"/>
          <p:cNvCxnSpPr>
            <a:stCxn id="11" idx="3"/>
            <a:endCxn id="15" idx="1"/>
          </p:cNvCxnSpPr>
          <p:nvPr/>
        </p:nvCxnSpPr>
        <p:spPr>
          <a:xfrm flipV="1">
            <a:off x="11175152" y="883966"/>
            <a:ext cx="874176" cy="327516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Conector curvado 106"/>
          <p:cNvCxnSpPr>
            <a:stCxn id="11" idx="3"/>
            <a:endCxn id="14" idx="1"/>
          </p:cNvCxnSpPr>
          <p:nvPr/>
        </p:nvCxnSpPr>
        <p:spPr>
          <a:xfrm>
            <a:off x="11175152" y="1211482"/>
            <a:ext cx="874176" cy="868930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Conector curvado 112"/>
          <p:cNvCxnSpPr>
            <a:stCxn id="11" idx="3"/>
            <a:endCxn id="13" idx="1"/>
          </p:cNvCxnSpPr>
          <p:nvPr/>
        </p:nvCxnSpPr>
        <p:spPr>
          <a:xfrm>
            <a:off x="11175152" y="1211482"/>
            <a:ext cx="700564" cy="2267361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Conector curvado 73"/>
          <p:cNvCxnSpPr>
            <a:stCxn id="2" idx="2"/>
            <a:endCxn id="210" idx="0"/>
          </p:cNvCxnSpPr>
          <p:nvPr/>
        </p:nvCxnSpPr>
        <p:spPr>
          <a:xfrm rot="5400000">
            <a:off x="6524722" y="4392700"/>
            <a:ext cx="1712591" cy="2120852"/>
          </a:xfrm>
          <a:prstGeom prst="curvedConnector3">
            <a:avLst>
              <a:gd name="adj1" fmla="val 50000"/>
            </a:avLst>
          </a:prstGeom>
          <a:noFill/>
          <a:ln w="98425" cap="flat">
            <a:solidFill>
              <a:srgbClr val="FF0000"/>
            </a:solidFill>
            <a:prstDash val="solid"/>
            <a:miter lim="400000"/>
            <a:tailEnd type="diamond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Conector curvado 92"/>
          <p:cNvCxnSpPr>
            <a:stCxn id="2" idx="0"/>
          </p:cNvCxnSpPr>
          <p:nvPr/>
        </p:nvCxnSpPr>
        <p:spPr>
          <a:xfrm rot="16200000" flipV="1">
            <a:off x="7192387" y="1973931"/>
            <a:ext cx="1271162" cy="1226950"/>
          </a:xfrm>
          <a:prstGeom prst="curvedConnector3">
            <a:avLst>
              <a:gd name="adj1" fmla="val 50000"/>
            </a:avLst>
          </a:prstGeom>
          <a:noFill/>
          <a:ln w="98425" cap="flat">
            <a:solidFill>
              <a:srgbClr val="FF0000"/>
            </a:solidFill>
            <a:prstDash val="solid"/>
            <a:miter lim="400000"/>
            <a:tailEnd type="diamond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5" name="Rectángulo redondeado 204"/>
          <p:cNvSpPr/>
          <p:nvPr/>
        </p:nvSpPr>
        <p:spPr>
          <a:xfrm>
            <a:off x="75759" y="7285097"/>
            <a:ext cx="2569028" cy="7415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spc="0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Comprensión de texto</a:t>
            </a:r>
            <a:endParaRPr kumimoji="0" lang="es-CL" sz="2000" b="1" i="0" u="none" strike="noStrike" cap="none" spc="0" normalizeH="0" baseline="0" dirty="0">
              <a:ln>
                <a:noFill/>
              </a:ln>
              <a:solidFill>
                <a:srgbClr val="0066CC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6" name="Rectángulo redondeado 205"/>
          <p:cNvSpPr/>
          <p:nvPr/>
        </p:nvSpPr>
        <p:spPr>
          <a:xfrm>
            <a:off x="16237" y="8261247"/>
            <a:ext cx="2569028" cy="4010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spc="0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Toma de apuntes</a:t>
            </a:r>
            <a:endParaRPr kumimoji="0" lang="es-CL" sz="2000" b="1" i="0" u="none" strike="noStrike" cap="none" spc="0" normalizeH="0" baseline="0" dirty="0">
              <a:ln>
                <a:noFill/>
              </a:ln>
              <a:solidFill>
                <a:srgbClr val="0066CC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7" name="Rectángulo redondeado 206"/>
          <p:cNvSpPr/>
          <p:nvPr/>
        </p:nvSpPr>
        <p:spPr>
          <a:xfrm>
            <a:off x="3484611" y="8245929"/>
            <a:ext cx="2569028" cy="8777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400" b="1" dirty="0" smtClean="0">
                <a:solidFill>
                  <a:srgbClr val="002060"/>
                </a:solidFill>
                <a:latin typeface="Helvetica Light"/>
                <a:ea typeface="Helvetica Light"/>
                <a:cs typeface="Helvetica Light"/>
              </a:rPr>
              <a:t>Ahorro de tiempo y energía</a:t>
            </a:r>
            <a:endParaRPr kumimoji="0" lang="es-CL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8" name="Rectángulo redondeado 207"/>
          <p:cNvSpPr/>
          <p:nvPr/>
        </p:nvSpPr>
        <p:spPr>
          <a:xfrm>
            <a:off x="29955" y="8896879"/>
            <a:ext cx="2569028" cy="7415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spc="0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Descripciones generales</a:t>
            </a:r>
            <a:endParaRPr kumimoji="0" lang="es-CL" sz="2000" b="1" i="0" u="none" strike="noStrike" cap="none" spc="0" normalizeH="0" baseline="0" dirty="0">
              <a:ln>
                <a:noFill/>
              </a:ln>
              <a:solidFill>
                <a:srgbClr val="0066CC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9" name="Rectángulo redondeado 208"/>
          <p:cNvSpPr/>
          <p:nvPr/>
        </p:nvSpPr>
        <p:spPr>
          <a:xfrm>
            <a:off x="161361" y="5645863"/>
            <a:ext cx="2569028" cy="10139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Desarrollo de la memoria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0" name="Rectángulo redondeado 209"/>
          <p:cNvSpPr/>
          <p:nvPr/>
        </p:nvSpPr>
        <p:spPr>
          <a:xfrm>
            <a:off x="5104568" y="6309422"/>
            <a:ext cx="2432046" cy="9017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prstTxWarp prst="textWave2">
              <a:avLst/>
            </a:prstTxWarp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beneficios</a:t>
            </a:r>
            <a:endParaRPr kumimoji="0" lang="es-CL" sz="2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1" name="Explosión 2 210"/>
          <p:cNvSpPr/>
          <p:nvPr/>
        </p:nvSpPr>
        <p:spPr>
          <a:xfrm rot="21419652">
            <a:off x="587678" y="2782656"/>
            <a:ext cx="4582571" cy="2490311"/>
          </a:xfrm>
          <a:prstGeom prst="irregularSeal2">
            <a:avLst/>
          </a:prstGeom>
          <a:blipFill rotWithShape="1">
            <a:blip r:embed="rId3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Apertura al pensamiento creativo</a:t>
            </a:r>
            <a:endParaRPr kumimoji="0" lang="es-CL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212" name="Conector curvado 211"/>
          <p:cNvCxnSpPr>
            <a:stCxn id="207" idx="1"/>
            <a:endCxn id="205" idx="3"/>
          </p:cNvCxnSpPr>
          <p:nvPr/>
        </p:nvCxnSpPr>
        <p:spPr>
          <a:xfrm rot="10800000">
            <a:off x="2644787" y="7655884"/>
            <a:ext cx="839824" cy="1028936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rgbClr val="0066CC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3" name="Conector curvado 212"/>
          <p:cNvCxnSpPr>
            <a:stCxn id="207" idx="1"/>
            <a:endCxn id="208" idx="3"/>
          </p:cNvCxnSpPr>
          <p:nvPr/>
        </p:nvCxnSpPr>
        <p:spPr>
          <a:xfrm rot="10800000" flipV="1">
            <a:off x="2598983" y="8684820"/>
            <a:ext cx="885628" cy="582846"/>
          </a:xfrm>
          <a:prstGeom prst="curvedConnector3">
            <a:avLst/>
          </a:prstGeom>
          <a:noFill/>
          <a:ln w="38100" cap="flat">
            <a:solidFill>
              <a:srgbClr val="0066CC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4" name="Conector curvado 213"/>
          <p:cNvCxnSpPr>
            <a:stCxn id="207" idx="1"/>
            <a:endCxn id="206" idx="3"/>
          </p:cNvCxnSpPr>
          <p:nvPr/>
        </p:nvCxnSpPr>
        <p:spPr>
          <a:xfrm rot="10800000">
            <a:off x="2585265" y="8461776"/>
            <a:ext cx="899346" cy="223045"/>
          </a:xfrm>
          <a:prstGeom prst="curvedConnector3">
            <a:avLst/>
          </a:prstGeom>
          <a:noFill/>
          <a:ln w="38100" cap="flat">
            <a:solidFill>
              <a:srgbClr val="0066CC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5" name="Conector curvado 214"/>
          <p:cNvCxnSpPr>
            <a:stCxn id="210" idx="1"/>
            <a:endCxn id="209" idx="3"/>
          </p:cNvCxnSpPr>
          <p:nvPr/>
        </p:nvCxnSpPr>
        <p:spPr>
          <a:xfrm rot="10800000">
            <a:off x="2730390" y="6152858"/>
            <a:ext cx="2374179" cy="607433"/>
          </a:xfrm>
          <a:prstGeom prst="curvedConnector3">
            <a:avLst>
              <a:gd name="adj1" fmla="val 50000"/>
            </a:avLst>
          </a:prstGeom>
          <a:noFill/>
          <a:ln w="47625" cap="flat">
            <a:solidFill>
              <a:srgbClr val="0070C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6" name="Conector curvado 215"/>
          <p:cNvCxnSpPr/>
          <p:nvPr/>
        </p:nvCxnSpPr>
        <p:spPr>
          <a:xfrm rot="10800000">
            <a:off x="3903018" y="4626950"/>
            <a:ext cx="1980053" cy="1863687"/>
          </a:xfrm>
          <a:prstGeom prst="curvedConnector3">
            <a:avLst>
              <a:gd name="adj1" fmla="val 50000"/>
            </a:avLst>
          </a:prstGeom>
          <a:noFill/>
          <a:ln w="47625" cap="flat">
            <a:solidFill>
              <a:srgbClr val="0070C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7" name="Conector curvado 216"/>
          <p:cNvCxnSpPr>
            <a:stCxn id="210" idx="2"/>
            <a:endCxn id="207" idx="3"/>
          </p:cNvCxnSpPr>
          <p:nvPr/>
        </p:nvCxnSpPr>
        <p:spPr>
          <a:xfrm rot="5400000">
            <a:off x="5450284" y="7814512"/>
            <a:ext cx="1473663" cy="266952"/>
          </a:xfrm>
          <a:prstGeom prst="curvedConnector2">
            <a:avLst/>
          </a:prstGeom>
          <a:noFill/>
          <a:ln w="47625" cap="flat">
            <a:solidFill>
              <a:srgbClr val="0070C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8" name="Conector curvado 217"/>
          <p:cNvCxnSpPr>
            <a:stCxn id="210" idx="2"/>
            <a:endCxn id="219" idx="0"/>
          </p:cNvCxnSpPr>
          <p:nvPr/>
        </p:nvCxnSpPr>
        <p:spPr>
          <a:xfrm rot="16200000" flipH="1">
            <a:off x="6241685" y="7290063"/>
            <a:ext cx="1776244" cy="1618432"/>
          </a:xfrm>
          <a:prstGeom prst="curvedConnector3">
            <a:avLst>
              <a:gd name="adj1" fmla="val 50000"/>
            </a:avLst>
          </a:prstGeom>
          <a:noFill/>
          <a:ln w="47625" cap="flat">
            <a:solidFill>
              <a:srgbClr val="0070C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9" name="Rectángulo redondeado 218"/>
          <p:cNvSpPr/>
          <p:nvPr/>
        </p:nvSpPr>
        <p:spPr>
          <a:xfrm>
            <a:off x="6654509" y="8987401"/>
            <a:ext cx="2569028" cy="5372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originalidad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440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1" grpId="0" animBg="1"/>
      <p:bldP spid="52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/>
      <p:bldP spid="211" grpId="0" animBg="1"/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de nube 1"/>
          <p:cNvSpPr/>
          <p:nvPr/>
        </p:nvSpPr>
        <p:spPr>
          <a:xfrm>
            <a:off x="6384605" y="3123221"/>
            <a:ext cx="4239896" cy="2304188"/>
          </a:xfrm>
          <a:prstGeom prst="cloudCallout">
            <a:avLst>
              <a:gd name="adj1" fmla="val 182282"/>
              <a:gd name="adj2" fmla="val 244405"/>
            </a:avLst>
          </a:prstGeom>
          <a:solidFill>
            <a:srgbClr val="FF0000"/>
          </a:solidFill>
          <a:ln w="3175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3600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¿Cómo  se hace un mapa Mental?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Doble onda 2"/>
          <p:cNvSpPr/>
          <p:nvPr/>
        </p:nvSpPr>
        <p:spPr>
          <a:xfrm>
            <a:off x="325334" y="121234"/>
            <a:ext cx="3129597" cy="2035809"/>
          </a:xfrm>
          <a:prstGeom prst="doubleWav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Se arma del centro</a:t>
            </a:r>
            <a:r>
              <a:rPr kumimoji="0" lang="es-CL" sz="3200" b="1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hacia afuera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Doble onda 3"/>
          <p:cNvSpPr/>
          <p:nvPr/>
        </p:nvSpPr>
        <p:spPr>
          <a:xfrm>
            <a:off x="270132" y="1966675"/>
            <a:ext cx="3240000" cy="2035809"/>
          </a:xfrm>
          <a:prstGeom prst="doubleWav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Se escribe y se 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lee de izquierda 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 derecha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Doble onda 4"/>
          <p:cNvSpPr/>
          <p:nvPr/>
        </p:nvSpPr>
        <p:spPr>
          <a:xfrm>
            <a:off x="4289733" y="43018"/>
            <a:ext cx="3357565" cy="727074"/>
          </a:xfrm>
          <a:prstGeom prst="doubleWav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Jerarquizados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Doble onda 5"/>
          <p:cNvSpPr/>
          <p:nvPr/>
        </p:nvSpPr>
        <p:spPr>
          <a:xfrm>
            <a:off x="5108878" y="1821336"/>
            <a:ext cx="2143125" cy="1217850"/>
          </a:xfrm>
          <a:prstGeom prst="doubleWav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En 3 Niveles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Flecha arriba 25"/>
          <p:cNvSpPr/>
          <p:nvPr/>
        </p:nvSpPr>
        <p:spPr>
          <a:xfrm>
            <a:off x="5505279" y="808805"/>
            <a:ext cx="1256452" cy="978408"/>
          </a:xfrm>
          <a:prstGeom prst="upArrow">
            <a:avLst/>
          </a:prstGeom>
          <a:solidFill>
            <a:schemeClr val="bg1"/>
          </a:solidFill>
          <a:ln w="76200" cap="flat">
            <a:solidFill>
              <a:schemeClr val="accent2">
                <a:lumMod val="75000"/>
              </a:schemeClr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Flecha derecha 26"/>
          <p:cNvSpPr/>
          <p:nvPr/>
        </p:nvSpPr>
        <p:spPr>
          <a:xfrm rot="10800000">
            <a:off x="3969001" y="1556127"/>
            <a:ext cx="895297" cy="1368000"/>
          </a:xfrm>
          <a:prstGeom prst="rightArrow">
            <a:avLst/>
          </a:prstGeom>
          <a:solidFill>
            <a:schemeClr val="bg1"/>
          </a:solidFill>
          <a:ln w="76200" cap="flat">
            <a:solidFill>
              <a:schemeClr val="accent2">
                <a:lumMod val="75000"/>
              </a:schemeClr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Llamada con línea 2 27"/>
          <p:cNvSpPr/>
          <p:nvPr/>
        </p:nvSpPr>
        <p:spPr>
          <a:xfrm>
            <a:off x="10382511" y="2781513"/>
            <a:ext cx="2700000" cy="1027379"/>
          </a:xfrm>
          <a:prstGeom prst="borderCallout2">
            <a:avLst>
              <a:gd name="adj1" fmla="val 18750"/>
              <a:gd name="adj2" fmla="val -8333"/>
              <a:gd name="adj3" fmla="val -79894"/>
              <a:gd name="adj4" fmla="val -12894"/>
              <a:gd name="adj5" fmla="val -140275"/>
              <a:gd name="adj6" fmla="val -26855"/>
            </a:avLst>
          </a:prstGeom>
          <a:noFill/>
          <a:ln w="57150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prstTxWarp prst="textChevronInverted">
              <a:avLst/>
            </a:prstTxWarp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1er nivel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Elipse 28"/>
          <p:cNvSpPr/>
          <p:nvPr/>
        </p:nvSpPr>
        <p:spPr>
          <a:xfrm rot="6695190">
            <a:off x="14648765" y="223108"/>
            <a:ext cx="2022509" cy="2154342"/>
          </a:xfrm>
          <a:prstGeom prst="ellipse">
            <a:avLst/>
          </a:prstGeom>
          <a:noFill/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fromWordArt="0" anchor="ctr" anchorCtr="0" forceAA="0" compatLnSpc="1">
            <a:prstTxWarp prst="textCircle">
              <a:avLst>
                <a:gd name="adj" fmla="val 596509"/>
              </a:avLst>
            </a:prstTxWarp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4400" b="1" i="1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Tema central</a:t>
            </a:r>
            <a:endParaRPr kumimoji="0" lang="es-CL" sz="4400" b="1" i="1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" name="Llamada de flecha hacia arriba 29"/>
          <p:cNvSpPr/>
          <p:nvPr/>
        </p:nvSpPr>
        <p:spPr>
          <a:xfrm rot="1758537">
            <a:off x="14024996" y="2072332"/>
            <a:ext cx="1584000" cy="832907"/>
          </a:xfrm>
          <a:prstGeom prst="upArrowCallout">
            <a:avLst>
              <a:gd name="adj1" fmla="val 20709"/>
              <a:gd name="adj2" fmla="val 40017"/>
              <a:gd name="adj3" fmla="val 25000"/>
              <a:gd name="adj4" fmla="val 65163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Preciso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Llamada de flecha hacia arriba 30"/>
          <p:cNvSpPr/>
          <p:nvPr/>
        </p:nvSpPr>
        <p:spPr>
          <a:xfrm rot="20342913">
            <a:off x="15699075" y="2305814"/>
            <a:ext cx="1584000" cy="832907"/>
          </a:xfrm>
          <a:prstGeom prst="upArrowCallout">
            <a:avLst>
              <a:gd name="adj1" fmla="val 20709"/>
              <a:gd name="adj2" fmla="val 40017"/>
              <a:gd name="adj3" fmla="val 25000"/>
              <a:gd name="adj4" fmla="val 65163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claro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Llamada de flecha hacia arriba 31"/>
          <p:cNvSpPr/>
          <p:nvPr/>
        </p:nvSpPr>
        <p:spPr>
          <a:xfrm>
            <a:off x="13826874" y="3357824"/>
            <a:ext cx="3492000" cy="1582525"/>
          </a:xfrm>
          <a:prstGeom prst="upArrowCallout">
            <a:avLst>
              <a:gd name="adj1" fmla="val 20709"/>
              <a:gd name="adj2" fmla="val 40017"/>
              <a:gd name="adj3" fmla="val 25000"/>
              <a:gd name="adj4" fmla="val 65163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Representa idea fundamental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34" name="Conector curvado 33"/>
          <p:cNvCxnSpPr>
            <a:stCxn id="28" idx="3"/>
            <a:endCxn id="29" idx="4"/>
          </p:cNvCxnSpPr>
          <p:nvPr/>
        </p:nvCxnSpPr>
        <p:spPr>
          <a:xfrm rot="5400000" flipH="1" flipV="1">
            <a:off x="12256689" y="379805"/>
            <a:ext cx="1877531" cy="2925887"/>
          </a:xfrm>
          <a:prstGeom prst="curvedConnector2">
            <a:avLst/>
          </a:prstGeom>
          <a:noFill/>
          <a:ln w="104775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angular 36"/>
          <p:cNvCxnSpPr>
            <a:stCxn id="2" idx="2"/>
            <a:endCxn id="28" idx="0"/>
          </p:cNvCxnSpPr>
          <p:nvPr/>
        </p:nvCxnSpPr>
        <p:spPr>
          <a:xfrm flipV="1">
            <a:off x="10620968" y="3295203"/>
            <a:ext cx="2461543" cy="980112"/>
          </a:xfrm>
          <a:prstGeom prst="curvedConnector3">
            <a:avLst>
              <a:gd name="adj1" fmla="val 109287"/>
            </a:avLst>
          </a:prstGeom>
          <a:noFill/>
          <a:ln w="82550" cap="flat">
            <a:solidFill>
              <a:srgbClr val="FF0000"/>
            </a:solidFill>
            <a:prstDash val="solid"/>
            <a:miter lim="400000"/>
            <a:tailEnd type="arrow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Llamada con línea 2 40"/>
          <p:cNvSpPr/>
          <p:nvPr/>
        </p:nvSpPr>
        <p:spPr>
          <a:xfrm>
            <a:off x="10317938" y="5962660"/>
            <a:ext cx="2700000" cy="1027379"/>
          </a:xfrm>
          <a:prstGeom prst="borderCallout2">
            <a:avLst>
              <a:gd name="adj1" fmla="val 18750"/>
              <a:gd name="adj2" fmla="val -8333"/>
              <a:gd name="adj3" fmla="val -79894"/>
              <a:gd name="adj4" fmla="val -12894"/>
              <a:gd name="adj5" fmla="val -140275"/>
              <a:gd name="adj6" fmla="val -26855"/>
            </a:avLst>
          </a:prstGeom>
          <a:noFill/>
          <a:ln w="57150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prstTxWarp prst="textChevronInverted">
              <a:avLst/>
            </a:prstTxWarp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2do nivel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Documento 41"/>
          <p:cNvSpPr/>
          <p:nvPr/>
        </p:nvSpPr>
        <p:spPr>
          <a:xfrm>
            <a:off x="14061612" y="7985539"/>
            <a:ext cx="2652075" cy="1138078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 w="57150" cap="flat">
            <a:solidFill>
              <a:srgbClr val="FFFF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Rodea al tema central</a:t>
            </a:r>
            <a:endParaRPr kumimoji="0" lang="es-CL" sz="2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Multidocumento 43"/>
          <p:cNvSpPr/>
          <p:nvPr/>
        </p:nvSpPr>
        <p:spPr>
          <a:xfrm rot="637719">
            <a:off x="10707763" y="7730828"/>
            <a:ext cx="2640915" cy="1917276"/>
          </a:xfrm>
          <a:prstGeom prst="flowChartMultidocument">
            <a:avLst/>
          </a:prstGeom>
          <a:solidFill>
            <a:schemeClr val="accent5">
              <a:lumMod val="75000"/>
            </a:schemeClr>
          </a:solidFill>
          <a:ln w="57150" cap="flat">
            <a:solidFill>
              <a:srgbClr val="FFFF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Dividen áreas a tratar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46" name="Conector curvado 45"/>
          <p:cNvCxnSpPr>
            <a:stCxn id="41" idx="2"/>
            <a:endCxn id="66" idx="3"/>
          </p:cNvCxnSpPr>
          <p:nvPr/>
        </p:nvCxnSpPr>
        <p:spPr>
          <a:xfrm rot="10800000" flipV="1">
            <a:off x="8591262" y="6476349"/>
            <a:ext cx="1726677" cy="2119161"/>
          </a:xfrm>
          <a:prstGeom prst="curvedConnector3">
            <a:avLst>
              <a:gd name="adj1" fmla="val 50000"/>
            </a:avLst>
          </a:prstGeom>
          <a:noFill/>
          <a:ln w="104775" cap="flat">
            <a:solidFill>
              <a:srgbClr val="FF0000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Conector curvado 47"/>
          <p:cNvCxnSpPr>
            <a:stCxn id="41" idx="1"/>
            <a:endCxn id="42" idx="3"/>
          </p:cNvCxnSpPr>
          <p:nvPr/>
        </p:nvCxnSpPr>
        <p:spPr>
          <a:xfrm rot="16200000" flipH="1">
            <a:off x="13408543" y="5249433"/>
            <a:ext cx="1564539" cy="5045749"/>
          </a:xfrm>
          <a:prstGeom prst="curvedConnector4">
            <a:avLst>
              <a:gd name="adj1" fmla="val 31814"/>
              <a:gd name="adj2" fmla="val 104531"/>
            </a:avLst>
          </a:prstGeom>
          <a:noFill/>
          <a:ln w="104775" cap="flat">
            <a:solidFill>
              <a:srgbClr val="FF0000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ector curvado 50"/>
          <p:cNvCxnSpPr>
            <a:stCxn id="41" idx="1"/>
            <a:endCxn id="44" idx="1"/>
          </p:cNvCxnSpPr>
          <p:nvPr/>
        </p:nvCxnSpPr>
        <p:spPr>
          <a:xfrm rot="5400000">
            <a:off x="10471239" y="7249218"/>
            <a:ext cx="1455878" cy="937520"/>
          </a:xfrm>
          <a:prstGeom prst="curvedConnector4">
            <a:avLst>
              <a:gd name="adj1" fmla="val 25441"/>
              <a:gd name="adj2" fmla="val 124383"/>
            </a:avLst>
          </a:prstGeom>
          <a:noFill/>
          <a:ln w="104775" cap="flat">
            <a:solidFill>
              <a:srgbClr val="FF0000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Conector curvado 72"/>
          <p:cNvCxnSpPr>
            <a:endCxn id="41" idx="3"/>
          </p:cNvCxnSpPr>
          <p:nvPr/>
        </p:nvCxnSpPr>
        <p:spPr>
          <a:xfrm>
            <a:off x="9610085" y="4655082"/>
            <a:ext cx="2057853" cy="1307578"/>
          </a:xfrm>
          <a:prstGeom prst="curvedConnector2">
            <a:avLst/>
          </a:prstGeom>
          <a:noFill/>
          <a:ln w="85725" cap="flat">
            <a:solidFill>
              <a:srgbClr val="FF0000"/>
            </a:solidFill>
            <a:prstDash val="solid"/>
            <a:miter lim="400000"/>
            <a:headEnd type="diamond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ector angular 9"/>
          <p:cNvCxnSpPr>
            <a:stCxn id="2" idx="3"/>
            <a:endCxn id="6" idx="3"/>
          </p:cNvCxnSpPr>
          <p:nvPr/>
        </p:nvCxnSpPr>
        <p:spPr>
          <a:xfrm rot="16200000" flipV="1">
            <a:off x="7465926" y="2216338"/>
            <a:ext cx="824704" cy="1252550"/>
          </a:xfrm>
          <a:prstGeom prst="curvedConnector2">
            <a:avLst/>
          </a:prstGeom>
          <a:noFill/>
          <a:ln w="1460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Llamada de flecha hacia abajo 18"/>
          <p:cNvSpPr/>
          <p:nvPr/>
        </p:nvSpPr>
        <p:spPr>
          <a:xfrm rot="20218401">
            <a:off x="9828153" y="578188"/>
            <a:ext cx="2344669" cy="1592579"/>
          </a:xfrm>
          <a:prstGeom prst="downArrowCallou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Helvetica Light"/>
                <a:ea typeface="Helvetica Light"/>
                <a:cs typeface="Helvetica Light"/>
              </a:rPr>
              <a:t>Al centro del mapa</a:t>
            </a:r>
          </a:p>
        </p:txBody>
      </p:sp>
      <p:sp>
        <p:nvSpPr>
          <p:cNvPr id="66" name="Cinta perforada 65"/>
          <p:cNvSpPr/>
          <p:nvPr/>
        </p:nvSpPr>
        <p:spPr>
          <a:xfrm rot="20970682">
            <a:off x="6270810" y="7946856"/>
            <a:ext cx="2340000" cy="1723283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 w="38100" cap="flat">
            <a:solidFill>
              <a:srgbClr val="FFFF00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Ideas principales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7" name="Llamada con línea 2 66"/>
          <p:cNvSpPr/>
          <p:nvPr/>
        </p:nvSpPr>
        <p:spPr>
          <a:xfrm rot="20614749">
            <a:off x="2311599" y="4035310"/>
            <a:ext cx="3733049" cy="1027379"/>
          </a:xfrm>
          <a:prstGeom prst="borderCallout2">
            <a:avLst>
              <a:gd name="adj1" fmla="val 18750"/>
              <a:gd name="adj2" fmla="val -8333"/>
              <a:gd name="adj3" fmla="val -79894"/>
              <a:gd name="adj4" fmla="val -12894"/>
              <a:gd name="adj5" fmla="val -140275"/>
              <a:gd name="adj6" fmla="val -26855"/>
            </a:avLst>
          </a:prstGeom>
          <a:noFill/>
          <a:ln w="57150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prstTxWarp prst="textChevronInverted">
              <a:avLst/>
            </a:prstTxWarp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3er nivel y mas…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2" name="Pergamino horizontal 71"/>
          <p:cNvSpPr/>
          <p:nvPr/>
        </p:nvSpPr>
        <p:spPr>
          <a:xfrm rot="20186266">
            <a:off x="4020959" y="6128851"/>
            <a:ext cx="1980000" cy="727074"/>
          </a:xfrm>
          <a:prstGeom prst="horizontalScroll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i="0" u="none" strike="noStrike" cap="none" spc="0" normalizeH="0" baseline="0" dirty="0" smtClean="0">
                <a:ln w="381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Aclarar </a:t>
            </a:r>
            <a:endParaRPr kumimoji="0" lang="es-CL" sz="3200" i="0" u="none" strike="noStrike" cap="none" spc="0" normalizeH="0" baseline="0" dirty="0">
              <a:ln w="38100"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4" name="Pergamino horizontal 73"/>
          <p:cNvSpPr/>
          <p:nvPr/>
        </p:nvSpPr>
        <p:spPr>
          <a:xfrm rot="20186266">
            <a:off x="3915097" y="5495625"/>
            <a:ext cx="1980000" cy="727074"/>
          </a:xfrm>
          <a:prstGeom prst="horizontalScroll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i="0" u="none" strike="noStrike" cap="none" spc="0" normalizeH="0" baseline="0" dirty="0" smtClean="0">
                <a:ln w="381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Abrir </a:t>
            </a:r>
            <a:endParaRPr kumimoji="0" lang="es-CL" sz="3200" i="0" u="none" strike="noStrike" cap="none" spc="0" normalizeH="0" baseline="0" dirty="0">
              <a:ln w="38100"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5" name="Pergamino horizontal 74"/>
          <p:cNvSpPr/>
          <p:nvPr/>
        </p:nvSpPr>
        <p:spPr>
          <a:xfrm rot="20186266">
            <a:off x="4459302" y="6587505"/>
            <a:ext cx="1980000" cy="727074"/>
          </a:xfrm>
          <a:prstGeom prst="horizontalScroll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27093" rIns="0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i="0" u="none" strike="noStrike" cap="none" spc="0" normalizeH="0" baseline="0" dirty="0" smtClean="0">
                <a:ln w="381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completar</a:t>
            </a:r>
            <a:endParaRPr kumimoji="0" lang="es-CL" sz="3200" i="0" u="none" strike="noStrike" cap="none" spc="0" normalizeH="0" baseline="0" dirty="0">
              <a:ln w="38100"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76" name="Conector curvado 75"/>
          <p:cNvCxnSpPr>
            <a:stCxn id="2" idx="1"/>
            <a:endCxn id="67" idx="0"/>
          </p:cNvCxnSpPr>
          <p:nvPr/>
        </p:nvCxnSpPr>
        <p:spPr>
          <a:xfrm rot="5400000" flipH="1">
            <a:off x="6534732" y="3455134"/>
            <a:ext cx="1403604" cy="2536038"/>
          </a:xfrm>
          <a:prstGeom prst="curvedConnector4">
            <a:avLst>
              <a:gd name="adj1" fmla="val -16287"/>
              <a:gd name="adj2" fmla="val 90295"/>
            </a:avLst>
          </a:prstGeom>
          <a:noFill/>
          <a:ln w="104775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Conector curvado 78"/>
          <p:cNvCxnSpPr>
            <a:stCxn id="67" idx="1"/>
            <a:endCxn id="72" idx="1"/>
          </p:cNvCxnSpPr>
          <p:nvPr/>
        </p:nvCxnSpPr>
        <p:spPr>
          <a:xfrm rot="5400000">
            <a:off x="3290220" y="5855015"/>
            <a:ext cx="1846399" cy="219840"/>
          </a:xfrm>
          <a:prstGeom prst="curvedConnector4">
            <a:avLst>
              <a:gd name="adj1" fmla="val 28871"/>
              <a:gd name="adj2" fmla="val 463947"/>
            </a:avLst>
          </a:prstGeom>
          <a:noFill/>
          <a:ln w="82550" cap="flat">
            <a:solidFill>
              <a:srgbClr val="FF0000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0" name="Flecha a la derecha con bandas 79"/>
          <p:cNvSpPr/>
          <p:nvPr/>
        </p:nvSpPr>
        <p:spPr>
          <a:xfrm rot="3986266">
            <a:off x="5624950" y="6907867"/>
            <a:ext cx="1404000" cy="1656000"/>
          </a:xfrm>
          <a:prstGeom prst="stripedRightArrow">
            <a:avLst>
              <a:gd name="adj1" fmla="val 56077"/>
              <a:gd name="adj2" fmla="val 41960"/>
            </a:avLst>
          </a:prstGeom>
          <a:solidFill>
            <a:schemeClr val="bg1"/>
          </a:solidFill>
          <a:ln w="57150" cap="flat">
            <a:solidFill>
              <a:schemeClr val="accent4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las</a:t>
            </a:r>
            <a:endParaRPr kumimoji="0" lang="es-CL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1" name="Elipse 80"/>
          <p:cNvSpPr/>
          <p:nvPr/>
        </p:nvSpPr>
        <p:spPr>
          <a:xfrm rot="2871437">
            <a:off x="-238530" y="4890923"/>
            <a:ext cx="1863243" cy="769407"/>
          </a:xfrm>
          <a:prstGeom prst="ellipse">
            <a:avLst/>
          </a:prstGeom>
          <a:solidFill>
            <a:schemeClr val="bg1"/>
          </a:solidFill>
          <a:ln w="57150" cap="flat">
            <a:solidFill>
              <a:schemeClr val="accent4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nacen</a:t>
            </a:r>
            <a:endParaRPr kumimoji="0" lang="es-CL" sz="3200" b="1" i="0" u="none" strike="noStrike" cap="none" spc="0" normalizeH="0" baseline="0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2" name="Elipse 81"/>
          <p:cNvSpPr/>
          <p:nvPr/>
        </p:nvSpPr>
        <p:spPr>
          <a:xfrm rot="20290922">
            <a:off x="45027" y="8607665"/>
            <a:ext cx="2675867" cy="769407"/>
          </a:xfrm>
          <a:prstGeom prst="ellipse">
            <a:avLst/>
          </a:prstGeom>
          <a:solidFill>
            <a:schemeClr val="bg1"/>
          </a:solidFill>
          <a:ln w="57150" cap="flat">
            <a:solidFill>
              <a:schemeClr val="accent4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spc="0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Rodean </a:t>
            </a:r>
            <a:endParaRPr kumimoji="0" lang="es-CL" sz="3200" b="1" i="0" u="none" strike="noStrike" cap="none" spc="0" normalizeH="0" baseline="0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83" name="Conector curvado 82"/>
          <p:cNvCxnSpPr>
            <a:stCxn id="67" idx="2"/>
            <a:endCxn id="66" idx="1"/>
          </p:cNvCxnSpPr>
          <p:nvPr/>
        </p:nvCxnSpPr>
        <p:spPr>
          <a:xfrm rot="10800000" flipH="1" flipV="1">
            <a:off x="2387732" y="5076649"/>
            <a:ext cx="3902628" cy="3944836"/>
          </a:xfrm>
          <a:prstGeom prst="curvedConnector3">
            <a:avLst>
              <a:gd name="adj1" fmla="val -29710"/>
            </a:avLst>
          </a:prstGeom>
          <a:noFill/>
          <a:ln w="79375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4" name="CuadroTexto 83"/>
          <p:cNvSpPr txBox="1"/>
          <p:nvPr/>
        </p:nvSpPr>
        <p:spPr>
          <a:xfrm>
            <a:off x="3846942" y="8089778"/>
            <a:ext cx="782478" cy="5779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las </a:t>
            </a:r>
            <a:endParaRPr kumimoji="0" lang="es-CL" sz="3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2542275" y="8217244"/>
            <a:ext cx="288000" cy="288000"/>
          </a:xfrm>
          <a:prstGeom prst="ellipse">
            <a:avLst/>
          </a:prstGeom>
          <a:solidFill>
            <a:schemeClr val="accent4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1250313" y="5842950"/>
            <a:ext cx="288000" cy="288000"/>
          </a:xfrm>
          <a:prstGeom prst="ellipse">
            <a:avLst/>
          </a:prstGeom>
          <a:solidFill>
            <a:schemeClr val="accent4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1237930" y="6412102"/>
            <a:ext cx="569767" cy="5779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de</a:t>
            </a:r>
            <a:endParaRPr kumimoji="0" lang="es-CL" sz="3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958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41" grpId="0"/>
      <p:bldP spid="42" grpId="0" animBg="1"/>
      <p:bldP spid="44" grpId="0" animBg="1"/>
      <p:bldP spid="19" grpId="0" animBg="1"/>
      <p:bldP spid="66" grpId="0" animBg="1"/>
      <p:bldP spid="67" grpId="0"/>
      <p:bldP spid="72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4" grpId="0"/>
      <p:bldP spid="85" grpId="0" animBg="1"/>
      <p:bldP spid="86" grpId="0" animBg="1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65" y="3771900"/>
            <a:ext cx="10058400" cy="56578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11845" cy="69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1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"/>
            <a:ext cx="10058400" cy="60316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4067158"/>
            <a:ext cx="6964119" cy="521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32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10058400" cy="56578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31" y="1447800"/>
            <a:ext cx="9753599" cy="54863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63" y="40957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5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599" cy="54863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31" y="1976437"/>
            <a:ext cx="10058400" cy="5657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63" y="412432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07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ypo Grotesk Rounded"/>
        <a:ea typeface="Typo Grotesk Rounded"/>
        <a:cs typeface="Typo Grotesk Rounded"/>
      </a:majorFont>
      <a:minorFont>
        <a:latin typeface="Typo Grotesk Rounded"/>
        <a:ea typeface="Typo Grotesk Rounded"/>
        <a:cs typeface="Typo Grotesk Round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ypo Grotesk Rounded"/>
        <a:ea typeface="Typo Grotesk Rounded"/>
        <a:cs typeface="Typo Grotesk Rounded"/>
      </a:majorFont>
      <a:minorFont>
        <a:latin typeface="Typo Grotesk Rounded"/>
        <a:ea typeface="Typo Grotesk Rounded"/>
        <a:cs typeface="Typo Grotesk Round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262</Words>
  <Application>Microsoft Office PowerPoint</Application>
  <PresentationFormat>Personalizado</PresentationFormat>
  <Paragraphs>65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Helvetica</vt:lpstr>
      <vt:lpstr>Helvetica Light</vt:lpstr>
      <vt:lpstr>Helvetica Neue</vt:lpstr>
      <vt:lpstr>Typo Grotesk Rounded</vt:lpstr>
      <vt:lpstr>Typo Grotesk Rounded Light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Abel Bustos Guisa</dc:creator>
  <cp:lastModifiedBy>prodriguezh-grm</cp:lastModifiedBy>
  <cp:revision>128</cp:revision>
  <dcterms:modified xsi:type="dcterms:W3CDTF">2020-07-21T18:19:24Z</dcterms:modified>
</cp:coreProperties>
</file>