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66"/>
    <a:srgbClr val="CC0099"/>
    <a:srgbClr val="FF00FF"/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97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989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8020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5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182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041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39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71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31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453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999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9D3AD-DC2E-4195-81F0-378B70FE87E5}" type="datetimeFigureOut">
              <a:rPr lang="es-CL" smtClean="0"/>
              <a:t>21-07-2020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2B516-B6E8-4915-878A-EF11F5A9535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2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curvado 55"/>
          <p:cNvCxnSpPr>
            <a:endCxn id="29" idx="1"/>
          </p:cNvCxnSpPr>
          <p:nvPr/>
        </p:nvCxnSpPr>
        <p:spPr>
          <a:xfrm flipV="1">
            <a:off x="6878946" y="558209"/>
            <a:ext cx="1894651" cy="1530792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curvado 58"/>
          <p:cNvCxnSpPr>
            <a:endCxn id="51" idx="1"/>
          </p:cNvCxnSpPr>
          <p:nvPr/>
        </p:nvCxnSpPr>
        <p:spPr>
          <a:xfrm>
            <a:off x="7152805" y="4645832"/>
            <a:ext cx="2367927" cy="1453120"/>
          </a:xfrm>
          <a:prstGeom prst="curvedConnector3">
            <a:avLst>
              <a:gd name="adj1" fmla="val 68469"/>
            </a:avLst>
          </a:prstGeom>
          <a:ln w="76200">
            <a:solidFill>
              <a:srgbClr val="FFC000"/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curvado 71"/>
          <p:cNvCxnSpPr>
            <a:stCxn id="9" idx="3"/>
            <a:endCxn id="46" idx="2"/>
          </p:cNvCxnSpPr>
          <p:nvPr/>
        </p:nvCxnSpPr>
        <p:spPr>
          <a:xfrm rot="5400000">
            <a:off x="3923826" y="4957089"/>
            <a:ext cx="1710303" cy="1504498"/>
          </a:xfrm>
          <a:prstGeom prst="curvedConnector5">
            <a:avLst>
              <a:gd name="adj1" fmla="val 17541"/>
              <a:gd name="adj2" fmla="val -23743"/>
              <a:gd name="adj3" fmla="val 113366"/>
            </a:avLst>
          </a:prstGeom>
          <a:ln w="76200"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curvado 76"/>
          <p:cNvCxnSpPr>
            <a:stCxn id="9" idx="2"/>
            <a:endCxn id="48" idx="0"/>
          </p:cNvCxnSpPr>
          <p:nvPr/>
        </p:nvCxnSpPr>
        <p:spPr>
          <a:xfrm rot="10800000">
            <a:off x="2582152" y="3399894"/>
            <a:ext cx="2032746" cy="640961"/>
          </a:xfrm>
          <a:prstGeom prst="curvedConnector4">
            <a:avLst>
              <a:gd name="adj1" fmla="val 28101"/>
              <a:gd name="adj2" fmla="val 135665"/>
            </a:avLst>
          </a:prstGeom>
          <a:ln w="76200">
            <a:solidFill>
              <a:schemeClr val="accent2">
                <a:lumMod val="75000"/>
              </a:schemeClr>
            </a:solidFill>
            <a:prstDash val="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curvado 11"/>
          <p:cNvCxnSpPr>
            <a:endCxn id="10" idx="3"/>
          </p:cNvCxnSpPr>
          <p:nvPr/>
        </p:nvCxnSpPr>
        <p:spPr>
          <a:xfrm rot="10800000">
            <a:off x="2670405" y="598177"/>
            <a:ext cx="2500774" cy="1938588"/>
          </a:xfrm>
          <a:prstGeom prst="curvedConnector3">
            <a:avLst>
              <a:gd name="adj1" fmla="val 50000"/>
            </a:avLst>
          </a:prstGeom>
          <a:ln w="79375">
            <a:solidFill>
              <a:srgbClr val="FF0066"/>
            </a:solidFill>
            <a:prstDash val="lgDash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/>
          <p:cNvSpPr/>
          <p:nvPr/>
        </p:nvSpPr>
        <p:spPr>
          <a:xfrm rot="20078169">
            <a:off x="4457058" y="1744966"/>
            <a:ext cx="3274882" cy="3188929"/>
          </a:xfrm>
          <a:prstGeom prst="ellipse">
            <a:avLst/>
          </a:prstGeom>
          <a:solidFill>
            <a:schemeClr val="bg1"/>
          </a:solidFill>
          <a:ln w="444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ircle">
              <a:avLst/>
            </a:prstTxWarp>
          </a:bodyPr>
          <a:lstStyle/>
          <a:p>
            <a:pPr algn="ctr"/>
            <a:r>
              <a:rPr lang="es-CL" sz="20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Explicación desde  mi posición de despierto</a:t>
            </a:r>
            <a:endParaRPr lang="es-CL" sz="2000" dirty="0">
              <a:solidFill>
                <a:schemeClr val="tx1"/>
              </a:solidFill>
              <a:latin typeface="Castellar" panose="020A0402060406010301" pitchFamily="18" charset="0"/>
            </a:endParaRPr>
          </a:p>
        </p:txBody>
      </p:sp>
      <p:sp>
        <p:nvSpPr>
          <p:cNvPr id="4" name="Llamada ovalada 3"/>
          <p:cNvSpPr/>
          <p:nvPr/>
        </p:nvSpPr>
        <p:spPr>
          <a:xfrm rot="17586227">
            <a:off x="5075429" y="2317382"/>
            <a:ext cx="2038140" cy="2095594"/>
          </a:xfrm>
          <a:prstGeom prst="wedgeEllipseCallou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prstTxWarp prst="textCircl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/>
            <a:r>
              <a:rPr lang="es-CL" sz="4000" b="1" dirty="0" smtClean="0">
                <a:solidFill>
                  <a:srgbClr val="FF0000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Algerian" panose="04020705040A02060702" pitchFamily="82" charset="0"/>
              </a:rPr>
              <a:t>¿Cómo vivo un Sueño?</a:t>
            </a:r>
            <a:endParaRPr lang="es-CL" sz="4000" b="1" dirty="0">
              <a:solidFill>
                <a:srgbClr val="FF00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159024" y="1"/>
            <a:ext cx="2511381" cy="1196352"/>
          </a:xfrm>
          <a:prstGeom prst="roundRect">
            <a:avLst>
              <a:gd name="adj" fmla="val 7971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FadeUp">
              <a:avLst/>
            </a:prstTxWarp>
          </a:bodyPr>
          <a:lstStyle/>
          <a:p>
            <a:pPr algn="ctr"/>
            <a:r>
              <a:rPr lang="es-CL" sz="3200" b="1" dirty="0" smtClean="0"/>
              <a:t>“caigo” al interior de una historia</a:t>
            </a:r>
            <a:endParaRPr lang="es-CL" sz="3200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544765" y="1209603"/>
            <a:ext cx="207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i="1" dirty="0" smtClean="0">
                <a:solidFill>
                  <a:srgbClr val="FF0000"/>
                </a:solidFill>
              </a:rPr>
              <a:t>sin antecedentes</a:t>
            </a:r>
            <a:endParaRPr lang="es-CL" b="1" i="1" dirty="0">
              <a:solidFill>
                <a:srgbClr val="FF0000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-26289" y="1484522"/>
            <a:ext cx="377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i="1" dirty="0" smtClean="0">
                <a:solidFill>
                  <a:srgbClr val="00B050"/>
                </a:solidFill>
              </a:rPr>
              <a:t>No me cuestiono  porque estoy ahí</a:t>
            </a:r>
            <a:endParaRPr lang="es-CL" b="1" i="1" dirty="0">
              <a:solidFill>
                <a:srgbClr val="00B050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0" y="1765836"/>
            <a:ext cx="4312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i="1" dirty="0" smtClean="0">
                <a:solidFill>
                  <a:srgbClr val="002060"/>
                </a:solidFill>
              </a:rPr>
              <a:t>No hay una continuidad de otros sueños</a:t>
            </a:r>
          </a:p>
          <a:p>
            <a:r>
              <a:rPr lang="es-CL" b="1" i="1" dirty="0" smtClean="0">
                <a:solidFill>
                  <a:srgbClr val="002060"/>
                </a:solidFill>
              </a:rPr>
              <a:t> o de estar despierto anteriormente</a:t>
            </a:r>
            <a:endParaRPr lang="es-CL" b="1" i="1" dirty="0">
              <a:solidFill>
                <a:srgbClr val="002060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-26289" y="2412167"/>
            <a:ext cx="4620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i="1" dirty="0" smtClean="0">
                <a:solidFill>
                  <a:schemeClr val="accent2">
                    <a:lumMod val="50000"/>
                  </a:schemeClr>
                </a:solidFill>
              </a:rPr>
              <a:t>Normalmente lo vivo como “LA REALIDAD” </a:t>
            </a:r>
          </a:p>
          <a:p>
            <a:r>
              <a:rPr lang="es-CL" b="1" i="1" dirty="0" smtClean="0">
                <a:solidFill>
                  <a:schemeClr val="accent2">
                    <a:lumMod val="50000"/>
                  </a:schemeClr>
                </a:solidFill>
              </a:rPr>
              <a:t>y no como un tipo de realidad</a:t>
            </a:r>
            <a:endParaRPr lang="es-CL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8773597" y="113888"/>
            <a:ext cx="2513526" cy="888642"/>
          </a:xfrm>
          <a:prstGeom prst="roundRect">
            <a:avLst>
              <a:gd name="adj" fmla="val 5073"/>
            </a:avLst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es-CL" sz="3200" b="1" dirty="0" smtClean="0"/>
              <a:t>Lo vivo como pasivamente</a:t>
            </a:r>
            <a:endParaRPr lang="es-CL" sz="3200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181843" y="976690"/>
            <a:ext cx="38452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</a:rPr>
              <a:t>No presto atención a las cosas, </a:t>
            </a:r>
          </a:p>
          <a:p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</a:rPr>
              <a:t>como que me pasan, </a:t>
            </a:r>
          </a:p>
          <a:p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</a:rPr>
              <a:t>sin centrarme mucho en nada o </a:t>
            </a:r>
          </a:p>
          <a:p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</a:rPr>
              <a:t>me quedo pegado en algo .</a:t>
            </a:r>
            <a:endParaRPr lang="es-C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7827898" y="3841921"/>
            <a:ext cx="44049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sz="2000" b="1" dirty="0" smtClean="0">
                <a:solidFill>
                  <a:srgbClr val="FF0000"/>
                </a:solidFill>
              </a:rPr>
              <a:t>No controlo  normalmente </a:t>
            </a:r>
          </a:p>
          <a:p>
            <a:r>
              <a:rPr lang="es-CL" sz="2000" b="1" dirty="0" smtClean="0">
                <a:solidFill>
                  <a:srgbClr val="FF0000"/>
                </a:solidFill>
              </a:rPr>
              <a:t>lo que ocurre incluso cuando lo intento.</a:t>
            </a:r>
            <a:endParaRPr lang="es-CL" sz="2000" b="1" dirty="0">
              <a:solidFill>
                <a:srgbClr val="FF0000"/>
              </a:solidFill>
            </a:endParaRPr>
          </a:p>
        </p:txBody>
      </p:sp>
      <p:pic>
        <p:nvPicPr>
          <p:cNvPr id="41" name="Imagen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617" y="2269615"/>
            <a:ext cx="2376948" cy="16811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023" y="-143024"/>
            <a:ext cx="3254449" cy="1877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3" name="Rectángulo redondeado 42"/>
          <p:cNvSpPr/>
          <p:nvPr/>
        </p:nvSpPr>
        <p:spPr>
          <a:xfrm>
            <a:off x="8093167" y="4755017"/>
            <a:ext cx="4064295" cy="721257"/>
          </a:xfrm>
          <a:prstGeom prst="roundRect">
            <a:avLst>
              <a:gd name="adj" fmla="val 5073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es-CL" sz="3200" b="1" dirty="0" smtClean="0"/>
              <a:t>No hay coherencia  lógica  en los hechos</a:t>
            </a:r>
            <a:endParaRPr lang="es-CL" sz="3200" b="1" dirty="0"/>
          </a:p>
        </p:txBody>
      </p:sp>
      <p:sp>
        <p:nvSpPr>
          <p:cNvPr id="46" name="Rectángulo redondeado 45"/>
          <p:cNvSpPr/>
          <p:nvPr/>
        </p:nvSpPr>
        <p:spPr>
          <a:xfrm>
            <a:off x="2393622" y="5533896"/>
            <a:ext cx="3266211" cy="1030594"/>
          </a:xfrm>
          <a:prstGeom prst="roundRect">
            <a:avLst>
              <a:gd name="adj" fmla="val 5073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CL" sz="3200" b="1" dirty="0" smtClean="0"/>
              <a:t>Cambian o desaparecen ciertas percepciones</a:t>
            </a:r>
            <a:endParaRPr lang="es-CL" sz="3200" b="1" dirty="0"/>
          </a:p>
        </p:txBody>
      </p:sp>
      <p:pic>
        <p:nvPicPr>
          <p:cNvPr id="48" name="Imagen 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3" t="2796"/>
          <a:stretch/>
        </p:blipFill>
        <p:spPr>
          <a:xfrm rot="379917">
            <a:off x="1667800" y="3394862"/>
            <a:ext cx="1646808" cy="16492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7" name="Rectángulo redondeado 46"/>
          <p:cNvSpPr/>
          <p:nvPr/>
        </p:nvSpPr>
        <p:spPr>
          <a:xfrm rot="2048272">
            <a:off x="51513" y="3805984"/>
            <a:ext cx="2563458" cy="977085"/>
          </a:xfrm>
          <a:prstGeom prst="roundRect">
            <a:avLst>
              <a:gd name="adj" fmla="val 5073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b="1" i="1" dirty="0" smtClean="0"/>
              <a:t>Los tiendo a olvidar rápidamente</a:t>
            </a:r>
            <a:endParaRPr lang="es-CL" sz="2800" b="1" i="1" dirty="0"/>
          </a:p>
        </p:txBody>
      </p:sp>
      <p:sp>
        <p:nvSpPr>
          <p:cNvPr id="49" name="CuadroTexto 48"/>
          <p:cNvSpPr txBox="1"/>
          <p:nvPr/>
        </p:nvSpPr>
        <p:spPr>
          <a:xfrm>
            <a:off x="25524" y="5510163"/>
            <a:ext cx="2178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dirty="0" smtClean="0">
                <a:solidFill>
                  <a:srgbClr val="FF0000"/>
                </a:solidFill>
              </a:rPr>
              <a:t>No siento sabores</a:t>
            </a:r>
          </a:p>
          <a:p>
            <a:r>
              <a:rPr lang="es-CL" b="1" dirty="0" smtClean="0">
                <a:solidFill>
                  <a:srgbClr val="FF0000"/>
                </a:solidFill>
              </a:rPr>
              <a:t> ni olores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-27484" y="6229640"/>
            <a:ext cx="2569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b="1" dirty="0" smtClean="0">
                <a:solidFill>
                  <a:srgbClr val="7030A0"/>
                </a:solidFill>
              </a:rPr>
              <a:t>Cambia la percepción </a:t>
            </a:r>
          </a:p>
          <a:p>
            <a:r>
              <a:rPr lang="es-CL" b="1" dirty="0" smtClean="0">
                <a:solidFill>
                  <a:srgbClr val="7030A0"/>
                </a:solidFill>
              </a:rPr>
              <a:t>del tiempo vivido</a:t>
            </a:r>
            <a:endParaRPr lang="es-CL" b="1" dirty="0">
              <a:solidFill>
                <a:srgbClr val="7030A0"/>
              </a:solidFill>
            </a:endParaRPr>
          </a:p>
        </p:txBody>
      </p:sp>
      <p:pic>
        <p:nvPicPr>
          <p:cNvPr id="51" name="Imagen 5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732" y="5160264"/>
            <a:ext cx="2506394" cy="187737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52" name="CuadroTexto 51"/>
          <p:cNvSpPr txBox="1"/>
          <p:nvPr/>
        </p:nvSpPr>
        <p:spPr>
          <a:xfrm>
            <a:off x="7156468" y="5662235"/>
            <a:ext cx="1873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chemeClr val="accent6">
                    <a:lumMod val="50000"/>
                  </a:schemeClr>
                </a:solidFill>
              </a:rPr>
              <a:t>Son irracionales</a:t>
            </a:r>
            <a:endParaRPr lang="es-CL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7207698" y="5953289"/>
            <a:ext cx="1788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rgbClr val="FF00FF"/>
                </a:solidFill>
              </a:rPr>
              <a:t>Son fantásticos</a:t>
            </a:r>
            <a:endParaRPr lang="es-CL" sz="2000" b="1" dirty="0">
              <a:solidFill>
                <a:srgbClr val="FF00FF"/>
              </a:solidFill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7207698" y="6312480"/>
            <a:ext cx="1948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solidFill>
                  <a:srgbClr val="FF0000"/>
                </a:solidFill>
              </a:rPr>
              <a:t>No los cuestiono</a:t>
            </a:r>
            <a:endParaRPr lang="es-CL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66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8" grpId="0"/>
      <p:bldP spid="19" grpId="0"/>
      <p:bldP spid="20" grpId="0"/>
      <p:bldP spid="21" grpId="0"/>
      <p:bldP spid="29" grpId="0" animBg="1"/>
      <p:bldP spid="36" grpId="0"/>
      <p:bldP spid="40" grpId="0"/>
      <p:bldP spid="43" grpId="0"/>
      <p:bldP spid="46" grpId="0"/>
      <p:bldP spid="47" grpId="0"/>
      <p:bldP spid="49" grpId="0"/>
      <p:bldP spid="50" grpId="0"/>
      <p:bldP spid="52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 rot="869247">
            <a:off x="7838638" y="1533575"/>
            <a:ext cx="4005329" cy="80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i="1" dirty="0" smtClean="0">
                <a:solidFill>
                  <a:srgbClr val="00B0F0"/>
                </a:solidFill>
                <a:latin typeface="Cooper Black" panose="0208090404030B020404" pitchFamily="18" charset="0"/>
              </a:rPr>
              <a:t>¿el estado de sueño altera el sentido del tiempo despierto y viceversa?</a:t>
            </a:r>
            <a:endParaRPr lang="es-CL" sz="2400" i="1" dirty="0">
              <a:solidFill>
                <a:srgbClr val="00B0F0"/>
              </a:solidFill>
              <a:latin typeface="Cooper Black" panose="0208090404030B0204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 rot="20221137">
            <a:off x="3642727" y="734246"/>
            <a:ext cx="3714481" cy="11161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>
            <a:prstTxWarp prst="textPlain">
              <a:avLst>
                <a:gd name="adj" fmla="val 45069"/>
              </a:avLst>
            </a:prstTxWarp>
          </a:bodyPr>
          <a:lstStyle/>
          <a:p>
            <a:pPr algn="ctr"/>
            <a:r>
              <a:rPr lang="es-CL" sz="2400" dirty="0" smtClean="0">
                <a:solidFill>
                  <a:srgbClr val="002060"/>
                </a:solidFill>
                <a:latin typeface="Britannic Bold" panose="020B0903060703020204" pitchFamily="34" charset="0"/>
              </a:rPr>
              <a:t>¿pueden los sueños influir sobre lo que me ocurre cuando estoy despierto?</a:t>
            </a:r>
            <a:endParaRPr lang="es-CL" sz="2400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33221" y="2057404"/>
            <a:ext cx="3146738" cy="947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i="1" dirty="0" smtClean="0">
                <a:solidFill>
                  <a:srgbClr val="0070C0"/>
                </a:solidFill>
                <a:latin typeface="Bodoni MT Black" panose="02070A03080606020203" pitchFamily="18" charset="0"/>
              </a:rPr>
              <a:t>¿Qué tanto del sueño recordado es sueño vivido?</a:t>
            </a:r>
            <a:endParaRPr lang="es-CL" sz="2400" i="1" dirty="0">
              <a:solidFill>
                <a:srgbClr val="0070C0"/>
              </a:solidFill>
              <a:latin typeface="Bodoni MT Black" panose="02070A03080606020203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3867635"/>
            <a:ext cx="7639318" cy="708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dirty="0" smtClean="0">
                <a:solidFill>
                  <a:schemeClr val="accent2">
                    <a:lumMod val="75000"/>
                  </a:schemeClr>
                </a:solidFill>
                <a:latin typeface="Cooper Black" panose="0208090404030B020404" pitchFamily="18" charset="0"/>
              </a:rPr>
              <a:t>¿Por qué un recuerdo de un sueño tiene menos peso que el recuerdo de una vivencia despierta?</a:t>
            </a:r>
            <a:endParaRPr lang="es-CL" sz="2400" dirty="0">
              <a:solidFill>
                <a:schemeClr val="accent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28031" y="134156"/>
            <a:ext cx="3758487" cy="845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>
            <a:prstTxWarp prst="textCanUp">
              <a:avLst/>
            </a:prstTxWarp>
          </a:bodyPr>
          <a:lstStyle/>
          <a:p>
            <a:pPr algn="ctr"/>
            <a:r>
              <a:rPr lang="es-CL" sz="2400" dirty="0" smtClean="0">
                <a:solidFill>
                  <a:schemeClr val="accent6">
                    <a:lumMod val="50000"/>
                  </a:schemeClr>
                </a:solidFill>
                <a:latin typeface="Cooper Black" panose="0208090404030B020404" pitchFamily="18" charset="0"/>
              </a:rPr>
              <a:t>¿Por qué encuentro atrayente el tema de los sueños?</a:t>
            </a:r>
            <a:endParaRPr lang="es-CL" sz="2400" dirty="0">
              <a:solidFill>
                <a:schemeClr val="accent6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 rot="20704582">
            <a:off x="4580585" y="5321667"/>
            <a:ext cx="4005329" cy="708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s-CL" sz="2400" dirty="0" smtClean="0">
                <a:solidFill>
                  <a:schemeClr val="tx2">
                    <a:lumMod val="75000"/>
                  </a:schemeClr>
                </a:solidFill>
                <a:latin typeface="Cooper Black" panose="0208090404030B020404" pitchFamily="18" charset="0"/>
              </a:rPr>
              <a:t>¿Sirven </a:t>
            </a:r>
            <a:r>
              <a:rPr lang="es-CL" sz="2400" dirty="0" smtClean="0">
                <a:solidFill>
                  <a:schemeClr val="tx2">
                    <a:lumMod val="75000"/>
                  </a:schemeClr>
                </a:solidFill>
                <a:latin typeface="Cooper Black" panose="0208090404030B020404" pitchFamily="18" charset="0"/>
              </a:rPr>
              <a:t>para algo en nuestra vida los </a:t>
            </a:r>
            <a:r>
              <a:rPr lang="es-CL" sz="2400" dirty="0" smtClean="0">
                <a:solidFill>
                  <a:schemeClr val="tx2">
                    <a:lumMod val="75000"/>
                  </a:schemeClr>
                </a:solidFill>
                <a:latin typeface="Cooper Black" panose="0208090404030B020404" pitchFamily="18" charset="0"/>
              </a:rPr>
              <a:t>sueños?</a:t>
            </a:r>
            <a:endParaRPr lang="es-CL" sz="2400" dirty="0">
              <a:solidFill>
                <a:schemeClr val="tx2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334233" y="5730054"/>
            <a:ext cx="5965853" cy="11880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>
            <a:prstTxWarp prst="textFadeLeft">
              <a:avLst/>
            </a:prstTxWarp>
          </a:bodyPr>
          <a:lstStyle/>
          <a:p>
            <a:pPr algn="ctr"/>
            <a:r>
              <a:rPr lang="es-CL" sz="2400" dirty="0" smtClean="0">
                <a:solidFill>
                  <a:srgbClr val="660066"/>
                </a:solidFill>
                <a:latin typeface="Cooper Black" panose="0208090404030B020404" pitchFamily="18" charset="0"/>
              </a:rPr>
              <a:t>Y si los sueños son reales entonces: ¿qué hablo cuando hablo de realidad?</a:t>
            </a:r>
            <a:endParaRPr lang="es-CL" sz="2400" dirty="0">
              <a:solidFill>
                <a:srgbClr val="660066"/>
              </a:solidFill>
              <a:latin typeface="Cooper Black" panose="0208090404030B0204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 rot="20476871">
            <a:off x="961640" y="5297884"/>
            <a:ext cx="4005329" cy="1105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>
            <a:prstTxWarp prst="textWave2">
              <a:avLst>
                <a:gd name="adj1" fmla="val 12500"/>
                <a:gd name="adj2" fmla="val -1286"/>
              </a:avLst>
            </a:prstTxWarp>
          </a:bodyPr>
          <a:lstStyle/>
          <a:p>
            <a:pPr algn="ctr"/>
            <a:r>
              <a:rPr lang="es-CL" sz="2400" dirty="0" smtClean="0">
                <a:solidFill>
                  <a:srgbClr val="FF00FF"/>
                </a:solidFill>
                <a:latin typeface="Cooper Black" panose="0208090404030B020404" pitchFamily="18" charset="0"/>
              </a:rPr>
              <a:t>¿los sueños  son reales?</a:t>
            </a:r>
            <a:endParaRPr lang="es-CL" sz="2400" dirty="0">
              <a:solidFill>
                <a:srgbClr val="FF00FF"/>
              </a:solidFill>
              <a:latin typeface="Cooper Black" panose="0208090404030B020404" pitchFamily="18" charset="0"/>
            </a:endParaRPr>
          </a:p>
        </p:txBody>
      </p:sp>
      <p:sp>
        <p:nvSpPr>
          <p:cNvPr id="14" name="Elipse 13"/>
          <p:cNvSpPr/>
          <p:nvPr/>
        </p:nvSpPr>
        <p:spPr>
          <a:xfrm rot="728820">
            <a:off x="5143739" y="2181448"/>
            <a:ext cx="2691908" cy="128788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L" sz="6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oper Black" panose="0208090404030B020404" pitchFamily="18" charset="0"/>
              </a:rPr>
              <a:t>¿ …?</a:t>
            </a:r>
            <a:endParaRPr lang="es-CL" sz="6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ooper Black" panose="0208090404030B0204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41012" y="44824"/>
            <a:ext cx="411250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DoubleWave1">
              <a:avLst/>
            </a:prstTxWarp>
          </a:bodyPr>
          <a:lstStyle/>
          <a:p>
            <a:pPr algn="ctr"/>
            <a:r>
              <a:rPr lang="es-CL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¿Por que </a:t>
            </a:r>
            <a:r>
              <a:rPr lang="es-CL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los sueños son tan diferente a la vida  de </a:t>
            </a:r>
            <a:r>
              <a:rPr lang="es-CL" dirty="0" smtClean="0">
                <a:solidFill>
                  <a:srgbClr val="FF0000"/>
                </a:solidFill>
                <a:latin typeface="Cooper Black" panose="0208090404030B020404" pitchFamily="18" charset="0"/>
              </a:rPr>
              <a:t>despierto?</a:t>
            </a:r>
            <a:endParaRPr lang="es-CL" dirty="0">
              <a:solidFill>
                <a:srgbClr val="FF0000"/>
              </a:solidFill>
              <a:latin typeface="Cooper Black" panose="0208090404030B0204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450056" y="3399329"/>
            <a:ext cx="4673991" cy="120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CL" dirty="0" smtClean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¿Podrá </a:t>
            </a:r>
            <a:r>
              <a:rPr lang="es-CL" dirty="0" smtClean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haber en los sueños elementos objetivos y no solo </a:t>
            </a:r>
            <a:r>
              <a:rPr lang="es-CL" dirty="0" smtClean="0">
                <a:solidFill>
                  <a:schemeClr val="accent6">
                    <a:lumMod val="75000"/>
                  </a:schemeClr>
                </a:solidFill>
                <a:latin typeface="Forte" panose="03060902040502070203" pitchFamily="66" charset="0"/>
              </a:rPr>
              <a:t>subjetivos?</a:t>
            </a:r>
            <a:endParaRPr lang="es-CL" dirty="0">
              <a:solidFill>
                <a:schemeClr val="accent6">
                  <a:lumMod val="75000"/>
                </a:schemeClr>
              </a:solidFill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1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0" grpId="0"/>
      <p:bldP spid="11" grpId="0"/>
      <p:bldP spid="12" grpId="0" build="p"/>
      <p:bldP spid="13" grpId="0"/>
      <p:bldP spid="8" grpId="0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260</Words>
  <Application>Microsoft Office PowerPoint</Application>
  <PresentationFormat>Panorámica</PresentationFormat>
  <Paragraphs>37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3" baseType="lpstr">
      <vt:lpstr>Algerian</vt:lpstr>
      <vt:lpstr>Arial</vt:lpstr>
      <vt:lpstr>Bodoni MT Black</vt:lpstr>
      <vt:lpstr>Britannic Bold</vt:lpstr>
      <vt:lpstr>Calibri</vt:lpstr>
      <vt:lpstr>Calibri Light</vt:lpstr>
      <vt:lpstr>Castellar</vt:lpstr>
      <vt:lpstr>Cooper Black</vt:lpstr>
      <vt:lpstr>Forte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31</cp:revision>
  <dcterms:created xsi:type="dcterms:W3CDTF">2020-06-19T16:29:24Z</dcterms:created>
  <dcterms:modified xsi:type="dcterms:W3CDTF">2020-07-21T21:20:34Z</dcterms:modified>
</cp:coreProperties>
</file>