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Amatic SC" panose="020B0604020202020204" charset="-79"/>
      <p:regular r:id="rId20"/>
      <p:bold r:id="rId21"/>
    </p:embeddedFont>
    <p:embeddedFont>
      <p:font typeface="Comfortaa" panose="020B0604020202020204" charset="0"/>
      <p:regular r:id="rId22"/>
      <p:bold r:id="rId23"/>
    </p:embeddedFont>
    <p:embeddedFont>
      <p:font typeface="Corbel" panose="020B0503020204020204" pitchFamily="34" charset="0"/>
      <p:regular r:id="rId24"/>
      <p:bold r:id="rId25"/>
      <p:italic r:id="rId26"/>
      <p:boldItalic r:id="rId27"/>
    </p:embeddedFont>
    <p:embeddedFont>
      <p:font typeface="Source Code Pr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F33CC"/>
    <a:srgbClr val="136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42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1071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c6f903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c6f9035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4673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716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764451a2e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764451a2e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042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6f90357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6f90357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76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7c08090e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7c08090e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331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74780de8d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74780de8d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156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74780de8d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74780de8d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408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74780de8d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74780de8d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44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0357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0357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21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5fad395c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5fad395c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3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63095ee24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63095ee24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780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63095ee24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63095ee24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257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5fad395c6_0_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5fad395c6_0_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85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7c08090e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7c08090e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162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6f9035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6f9035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933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74780de8d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74780de8d_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7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rgbClr val="4A86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1.wdp"/><Relationship Id="rId3" Type="http://schemas.openxmlformats.org/officeDocument/2006/relationships/hyperlink" Target="http://www.puntajenacional.cl/" TargetMode="External"/><Relationship Id="rId7" Type="http://schemas.openxmlformats.org/officeDocument/2006/relationships/hyperlink" Target="http://www.instagram.com/puntajenacional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s://www.twitch.tv/puntajenacionallatam" TargetMode="External"/><Relationship Id="rId5" Type="http://schemas.openxmlformats.org/officeDocument/2006/relationships/hyperlink" Target="http://www.facebook.com/puntajenacional.cl/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://www.youtube.com/puntajenacionalcl" TargetMode="External"/><Relationship Id="rId1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6.jpg"/><Relationship Id="rId3" Type="http://schemas.openxmlformats.org/officeDocument/2006/relationships/hyperlink" Target="https://www.youtube.com/watch?v=mk5Jy49W5xk" TargetMode="External"/><Relationship Id="rId7" Type="http://schemas.openxmlformats.org/officeDocument/2006/relationships/hyperlink" Target="https://www.youtube.com/watch?v=MvztCtRIUkQ&amp;t=1s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hyperlink" Target="https://www.youtube.com/watch?time_continue=1&amp;v=q98XqwGtEa0&amp;feature=emb_title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hyperlink" Target="https://www.youtube.com/watch?v=RcLelu0uNU8&amp;list=PLiG_ZAUipsjtuVZoUiimCvkUFl61hoTLH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puntajenacionalcl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hyperlink" Target="http://www.puntajenacional.cl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instagram.com/puntajenacional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www.twitch.tv/puntajenacionallatam" TargetMode="External"/><Relationship Id="rId4" Type="http://schemas.openxmlformats.org/officeDocument/2006/relationships/hyperlink" Target="http://www.facebook.com/puntajenacional.cl/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7.png"/><Relationship Id="rId3" Type="http://schemas.openxmlformats.org/officeDocument/2006/relationships/slide" Target="slide10.xml"/><Relationship Id="rId7" Type="http://schemas.openxmlformats.org/officeDocument/2006/relationships/slide" Target="slide3.xml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5.xml"/><Relationship Id="rId11" Type="http://schemas.openxmlformats.org/officeDocument/2006/relationships/image" Target="../media/image8.png"/><Relationship Id="rId5" Type="http://schemas.openxmlformats.org/officeDocument/2006/relationships/slide" Target="slide13.xml"/><Relationship Id="rId10" Type="http://schemas.openxmlformats.org/officeDocument/2006/relationships/slide" Target="slide4.xml"/><Relationship Id="rId4" Type="http://schemas.openxmlformats.org/officeDocument/2006/relationships/slide" Target="slide12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ntajenacional.cl/land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puntajenacionalc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onitores@ogr.c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0" y="1435671"/>
            <a:ext cx="8520600" cy="16157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" sz="7200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7200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Bienvenido a</a:t>
            </a:r>
            <a:br>
              <a:rPr lang="es" sz="7200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dirty="0">
                <a:solidFill>
                  <a:schemeClr val="tx2">
                    <a:lumMod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>
              <a:solidFill>
                <a:schemeClr val="tx2">
                  <a:lumMod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931227" y="707999"/>
            <a:ext cx="7414712" cy="3850823"/>
            <a:chOff x="544815" y="1419440"/>
            <a:chExt cx="7414712" cy="3850823"/>
          </a:xfrm>
        </p:grpSpPr>
        <p:pic>
          <p:nvPicPr>
            <p:cNvPr id="56" name="Google Shape;56;p13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4815" y="4349500"/>
              <a:ext cx="7414712" cy="920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12">
              <a:hlinkClick r:id="rId5"/>
              <a:extLst>
                <a:ext uri="{FF2B5EF4-FFF2-40B4-BE49-F238E27FC236}">
                  <a16:creationId xmlns:a16="http://schemas.microsoft.com/office/drawing/2014/main" id="{1386A59D-066C-4D1F-9BCB-0C78244E6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748" y="1546705"/>
              <a:ext cx="547404" cy="522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Logo de Instagram: la historia y el significado del logotipo, la ...">
              <a:hlinkClick r:id="rId7"/>
              <a:extLst>
                <a:ext uri="{FF2B5EF4-FFF2-40B4-BE49-F238E27FC236}">
                  <a16:creationId xmlns:a16="http://schemas.microsoft.com/office/drawing/2014/main" id="{84DCF21E-3096-4F75-A246-0A70A3225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415" y="1546705"/>
              <a:ext cx="973163" cy="522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YouTube | Desain logo">
              <a:hlinkClick r:id="rId9"/>
              <a:extLst>
                <a:ext uri="{FF2B5EF4-FFF2-40B4-BE49-F238E27FC236}">
                  <a16:creationId xmlns:a16="http://schemas.microsoft.com/office/drawing/2014/main" id="{C5CF0E7D-3635-4CB1-8124-F5E38C192C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208" y="1419440"/>
              <a:ext cx="813927" cy="77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 descr="Logo Twitch PNG transparente - StickPNG">
              <a:hlinkClick r:id="rId11"/>
              <a:extLst>
                <a:ext uri="{FF2B5EF4-FFF2-40B4-BE49-F238E27FC236}">
                  <a16:creationId xmlns:a16="http://schemas.microsoft.com/office/drawing/2014/main" id="{C8F0B5D5-8C26-4521-A17C-3BB3435BE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399" y="1440629"/>
              <a:ext cx="769551" cy="73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6" y="261170"/>
            <a:ext cx="1873349" cy="647700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11148" r="64864" b="78967"/>
          <a:stretch>
            <a:fillRect/>
          </a:stretch>
        </p:blipFill>
        <p:spPr bwMode="auto">
          <a:xfrm>
            <a:off x="7407668" y="230070"/>
            <a:ext cx="1435202" cy="79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91FD9290-5A9D-4EC1-A68B-CAFEE16D14EC}"/>
              </a:ext>
            </a:extLst>
          </p:cNvPr>
          <p:cNvSpPr/>
          <p:nvPr/>
        </p:nvSpPr>
        <p:spPr>
          <a:xfrm>
            <a:off x="-1" y="-143832"/>
            <a:ext cx="9144000" cy="5287332"/>
          </a:xfrm>
          <a:prstGeom prst="rect">
            <a:avLst/>
          </a:prstGeom>
          <a:solidFill>
            <a:srgbClr val="F7F7F7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1" name="Google Shape;151;p22"/>
          <p:cNvSpPr txBox="1"/>
          <p:nvPr/>
        </p:nvSpPr>
        <p:spPr>
          <a:xfrm>
            <a:off x="191305" y="45253"/>
            <a:ext cx="7280645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6000"/>
              <a:buNone/>
              <a:defRPr sz="5100" b="1">
                <a:solidFill>
                  <a:schemeClr val="tx2">
                    <a:lumMod val="25000"/>
                  </a:schemeClr>
                </a:solidFill>
                <a:latin typeface="Roboto"/>
                <a:ea typeface="Roboto"/>
                <a:cs typeface="Amatic SC"/>
                <a:sym typeface="Amatic SC"/>
              </a:defRPr>
            </a:lvl1pPr>
            <a:lvl2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" sz="2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4.-¿Y mis notificaciones, donde estan?</a:t>
            </a:r>
            <a:endParaRPr sz="2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1845" y="62112"/>
            <a:ext cx="1358435" cy="163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>
            <a:off x="329699" y="880814"/>
            <a:ext cx="6977400" cy="91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¡Ándate a la segura! Revisa el Historial de </a:t>
            </a:r>
            <a:r>
              <a:rPr lang="es-CL" sz="16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c</a:t>
            </a:r>
            <a:r>
              <a:rPr lang="es" sz="16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ada </a:t>
            </a:r>
            <a:r>
              <a:rPr lang="es-CL" sz="16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s</a:t>
            </a:r>
            <a:r>
              <a:rPr lang="es" sz="16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ección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 y encontrarás tus evaluaciones pendientes.             </a:t>
            </a:r>
            <a:r>
              <a:rPr lang="es" sz="1600" b="1" dirty="0">
                <a:solidFill>
                  <a:srgbClr val="660000"/>
                </a:solidFill>
                <a:latin typeface="+mj-lt"/>
                <a:ea typeface="Comfortaa"/>
                <a:cs typeface="Comfortaa"/>
                <a:sym typeface="Comfortaa"/>
              </a:rPr>
              <a:t>                                          </a:t>
            </a:r>
            <a:endParaRPr sz="1600" b="1" dirty="0">
              <a:solidFill>
                <a:srgbClr val="660000"/>
              </a:solidFill>
              <a:latin typeface="+mj-lt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66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699" y="1905460"/>
            <a:ext cx="8860599" cy="2611300"/>
          </a:xfrm>
          <a:prstGeom prst="rect">
            <a:avLst/>
          </a:prstGeom>
          <a:noFill/>
          <a:ln w="1905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55" name="Google Shape;155;p22"/>
          <p:cNvCxnSpPr/>
          <p:nvPr/>
        </p:nvCxnSpPr>
        <p:spPr>
          <a:xfrm>
            <a:off x="2727550" y="1906604"/>
            <a:ext cx="2185800" cy="141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6" name="Google Shape;15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550" y="2571750"/>
            <a:ext cx="463400" cy="41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6575" y="2571750"/>
            <a:ext cx="463400" cy="41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350" y="2571750"/>
            <a:ext cx="463400" cy="41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/>
          <p:nvPr/>
        </p:nvSpPr>
        <p:spPr>
          <a:xfrm>
            <a:off x="367875" y="791908"/>
            <a:ext cx="6977400" cy="96734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4CAC5C35-0E88-4151-98CD-589240451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570" y="4706646"/>
            <a:ext cx="2438405" cy="304801"/>
          </a:xfrm>
          <a:prstGeom prst="rect">
            <a:avLst/>
          </a:prstGeom>
        </p:spPr>
      </p:pic>
      <p:sp>
        <p:nvSpPr>
          <p:cNvPr id="2" name="AutoShape 2" descr="Banner brillante respuestas a preguntas plano de dibujos animad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5" name="Imagen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11148" r="64864" b="78967"/>
          <a:stretch>
            <a:fillRect/>
          </a:stretch>
        </p:blipFill>
        <p:spPr bwMode="auto">
          <a:xfrm>
            <a:off x="5526750" y="4642061"/>
            <a:ext cx="1157014" cy="465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25" y="845025"/>
            <a:ext cx="8226049" cy="2918901"/>
          </a:xfrm>
          <a:prstGeom prst="rect">
            <a:avLst/>
          </a:prstGeom>
          <a:noFill/>
          <a:ln w="1905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5" name="Google Shape;165;p23"/>
          <p:cNvSpPr txBox="1"/>
          <p:nvPr/>
        </p:nvSpPr>
        <p:spPr>
          <a:xfrm>
            <a:off x="3228783" y="316128"/>
            <a:ext cx="4689125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chemeClr val="bg1"/>
                </a:solidFill>
                <a:latin typeface="+mj-lt"/>
                <a:ea typeface="Comfortaa"/>
                <a:cs typeface="Comfortaa"/>
                <a:sym typeface="Comfortaa"/>
              </a:rPr>
              <a:t>O en la pantalla principal</a:t>
            </a:r>
            <a:endParaRPr sz="1800" b="1" dirty="0">
              <a:solidFill>
                <a:schemeClr val="bg1"/>
              </a:solidFill>
              <a:latin typeface="+mj-lt"/>
              <a:ea typeface="Comfortaa"/>
              <a:cs typeface="Comfortaa"/>
              <a:sym typeface="Comfortaa"/>
            </a:endParaRPr>
          </a:p>
        </p:txBody>
      </p:sp>
      <p:cxnSp>
        <p:nvCxnSpPr>
          <p:cNvPr id="166" name="Google Shape;166;p23"/>
          <p:cNvCxnSpPr/>
          <p:nvPr/>
        </p:nvCxnSpPr>
        <p:spPr>
          <a:xfrm flipH="1">
            <a:off x="2951975" y="888763"/>
            <a:ext cx="1041600" cy="1794000"/>
          </a:xfrm>
          <a:prstGeom prst="straightConnector1">
            <a:avLst/>
          </a:prstGeom>
          <a:noFill/>
          <a:ln w="19050" cap="flat" cmpd="sng">
            <a:solidFill>
              <a:srgbClr val="660000"/>
            </a:solidFill>
            <a:prstDash val="solid"/>
            <a:round/>
            <a:headEnd type="diamond" w="med" len="med"/>
            <a:tailEnd type="triangle" w="med" len="med"/>
          </a:ln>
        </p:spPr>
      </p:cxnSp>
      <p:sp>
        <p:nvSpPr>
          <p:cNvPr id="167" name="Google Shape;167;p23"/>
          <p:cNvSpPr/>
          <p:nvPr/>
        </p:nvSpPr>
        <p:spPr>
          <a:xfrm>
            <a:off x="509431" y="2173903"/>
            <a:ext cx="2769000" cy="1650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3993575" y="251495"/>
            <a:ext cx="3190996" cy="49708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 txBox="1"/>
          <p:nvPr/>
        </p:nvSpPr>
        <p:spPr>
          <a:xfrm>
            <a:off x="0" y="3911626"/>
            <a:ext cx="94926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rgbClr val="FFFFFF"/>
                </a:solidFill>
                <a:latin typeface="+mj-lt"/>
                <a:ea typeface="Comfortaa"/>
                <a:cs typeface="Comfortaa"/>
                <a:sym typeface="Comfortaa"/>
              </a:rPr>
              <a:t>La notificación permanece fija mientras la fecha no caduque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rgbClr val="FFFFFF"/>
                </a:solidFill>
                <a:latin typeface="+mj-lt"/>
                <a:ea typeface="Comfortaa"/>
                <a:cs typeface="Comfortaa"/>
                <a:sym typeface="Comfortaa"/>
              </a:rPr>
              <a:t>                           (</a:t>
            </a:r>
            <a:r>
              <a:rPr lang="es-CL" sz="1600" b="1" dirty="0">
                <a:solidFill>
                  <a:srgbClr val="FFFFFF"/>
                </a:solidFill>
                <a:latin typeface="+mj-lt"/>
                <a:ea typeface="Comfortaa"/>
                <a:cs typeface="Comfortaa"/>
                <a:sym typeface="Comfortaa"/>
              </a:rPr>
              <a:t>e</a:t>
            </a:r>
            <a:r>
              <a:rPr lang="es" sz="1600" b="1" dirty="0">
                <a:solidFill>
                  <a:srgbClr val="FFFFFF"/>
                </a:solidFill>
                <a:latin typeface="+mj-lt"/>
                <a:ea typeface="Comfortaa"/>
                <a:cs typeface="Comfortaa"/>
                <a:sym typeface="Comfortaa"/>
              </a:rPr>
              <a:t>sa fecha la designa tu profesor).</a:t>
            </a:r>
            <a:endParaRPr sz="1600" b="1" dirty="0">
              <a:solidFill>
                <a:srgbClr val="FFFFFF"/>
              </a:solidFill>
              <a:latin typeface="+mj-lt"/>
              <a:ea typeface="Comfortaa"/>
              <a:cs typeface="Comfortaa"/>
              <a:sym typeface="Comfortaa"/>
            </a:endParaRPr>
          </a:p>
        </p:txBody>
      </p:sp>
      <p:pic>
        <p:nvPicPr>
          <p:cNvPr id="9" name="Imagen 8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D9F2F8E0-E7AA-404E-9709-C7884B3E6EA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438938" y="4654827"/>
            <a:ext cx="2438405" cy="3048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21" y="4580976"/>
            <a:ext cx="1308774" cy="4525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9EF18CA-B56E-4BE9-BE4B-244A99A42648}"/>
              </a:ext>
            </a:extLst>
          </p:cNvPr>
          <p:cNvSpPr/>
          <p:nvPr/>
        </p:nvSpPr>
        <p:spPr>
          <a:xfrm>
            <a:off x="-772886" y="-443612"/>
            <a:ext cx="9916886" cy="55871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110225" y="265348"/>
            <a:ext cx="3808632" cy="70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es" sz="2800" dirty="0">
                <a:solidFill>
                  <a:schemeClr val="accent4">
                    <a:lumMod val="50000"/>
                  </a:schemeClr>
                </a:solidFill>
                <a:latin typeface="+mj-lt"/>
                <a:ea typeface="Roboto"/>
                <a:sym typeface="Arial"/>
              </a:rPr>
              <a:t>5.¿</a:t>
            </a:r>
            <a:r>
              <a:rPr lang="es-CL" sz="2800" dirty="0">
                <a:solidFill>
                  <a:schemeClr val="accent4">
                    <a:lumMod val="50000"/>
                  </a:schemeClr>
                </a:solidFill>
                <a:latin typeface="+mj-lt"/>
                <a:ea typeface="Roboto"/>
                <a:sym typeface="Arial"/>
              </a:rPr>
              <a:t>y mis resultados</a:t>
            </a:r>
            <a:r>
              <a:rPr lang="es" sz="2800" dirty="0">
                <a:solidFill>
                  <a:schemeClr val="accent4">
                    <a:lumMod val="50000"/>
                  </a:schemeClr>
                </a:solidFill>
                <a:latin typeface="+mj-lt"/>
                <a:ea typeface="Roboto"/>
                <a:sym typeface="Arial"/>
              </a:rPr>
              <a:t>?</a:t>
            </a:r>
            <a:endParaRPr sz="2800" dirty="0">
              <a:solidFill>
                <a:schemeClr val="accent4">
                  <a:lumMod val="50000"/>
                </a:schemeClr>
              </a:solidFill>
              <a:latin typeface="+mj-lt"/>
              <a:ea typeface="Roboto"/>
              <a:sym typeface="Arial"/>
            </a:endParaRPr>
          </a:p>
        </p:txBody>
      </p:sp>
      <p:pic>
        <p:nvPicPr>
          <p:cNvPr id="176" name="Google Shape;1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3583" y="2457892"/>
            <a:ext cx="2367025" cy="214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>
            <a:off x="367715" y="991027"/>
            <a:ext cx="8936550" cy="105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¡Recuerda! para ver tus notas y retroalimentación debes ir al historial de la sección correspondiente  </a:t>
            </a:r>
            <a:endParaRPr sz="1900"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1964571" y="3691264"/>
            <a:ext cx="7003200" cy="859771"/>
          </a:xfrm>
          <a:prstGeom prst="rect">
            <a:avLst/>
          </a:prstGeom>
          <a:ln w="412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002060"/>
                </a:solidFill>
                <a:latin typeface="+mj-lt"/>
                <a:ea typeface="Comfortaa"/>
                <a:cs typeface="Comfortaa"/>
                <a:sym typeface="Comfortaa"/>
              </a:rPr>
              <a:t>Y SI NO  ENTIENDES  O, N0 COMPRENDES  ¡NO TE PREOCUPES! CONTACTA A TU PROFESOR DEL COLEGIO  O AL EQUIPO DE PUNTAJENACIONAL. </a:t>
            </a:r>
            <a:endParaRPr sz="1600" dirty="0">
              <a:solidFill>
                <a:srgbClr val="002060"/>
              </a:solidFill>
              <a:latin typeface="+mj-lt"/>
              <a:ea typeface="Comfortaa"/>
              <a:cs typeface="Comfortaa"/>
              <a:sym typeface="Comfortaa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228600" y="967940"/>
            <a:ext cx="7957457" cy="95359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4"/>
          <p:cNvSpPr txBox="1"/>
          <p:nvPr/>
        </p:nvSpPr>
        <p:spPr>
          <a:xfrm>
            <a:off x="2383971" y="2337228"/>
            <a:ext cx="6496032" cy="9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Además, si es una prueba enviada por el docente la retroalimentación se libera al completar la fecha límite establecida por tu profesor</a:t>
            </a:r>
            <a:endParaRPr sz="1700"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2231571" y="2349944"/>
            <a:ext cx="6469201" cy="1041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Imagen 10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B5CA8A56-FE41-437D-B128-3049AA2FD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798" y="4694867"/>
            <a:ext cx="2438405" cy="3048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10" y="-12957"/>
            <a:ext cx="1784498" cy="616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/>
        </p:nvSpPr>
        <p:spPr>
          <a:xfrm>
            <a:off x="228300" y="67150"/>
            <a:ext cx="3276900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es" sz="4000" b="1" dirty="0">
                <a:solidFill>
                  <a:schemeClr val="lt1"/>
                </a:solidFill>
                <a:latin typeface="+mj-lt"/>
                <a:ea typeface="Amatic SC"/>
                <a:cs typeface="Amatic SC"/>
                <a:sym typeface="Amatic SC"/>
              </a:rPr>
              <a:t>5.Biblioteca</a:t>
            </a:r>
            <a:endParaRPr sz="4000" dirty="0">
              <a:latin typeface="+mj-lt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1463825" y="1504100"/>
            <a:ext cx="4915200" cy="15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288750" y="901192"/>
            <a:ext cx="8379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chemeClr val="bg1"/>
                </a:solidFill>
                <a:latin typeface="+mj-lt"/>
                <a:ea typeface="Comfortaa"/>
                <a:cs typeface="Comfortaa"/>
                <a:sym typeface="Comfortaa"/>
              </a:rPr>
              <a:t>Encuentra guías, videos, actividades organizadas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chemeClr val="bg1"/>
                </a:solidFill>
                <a:latin typeface="+mj-lt"/>
                <a:ea typeface="Comfortaa"/>
                <a:cs typeface="Comfortaa"/>
                <a:sym typeface="Comfortaa"/>
              </a:rPr>
              <a:t> por Asignatura, unidad, y nivel</a:t>
            </a:r>
            <a:endParaRPr sz="2000" b="1" dirty="0">
              <a:solidFill>
                <a:schemeClr val="bg1"/>
              </a:solidFill>
              <a:latin typeface="+mj-lt"/>
              <a:ea typeface="Comfortaa"/>
              <a:cs typeface="Comfortaa"/>
              <a:sym typeface="Comfortaa"/>
            </a:endParaRPr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876" y="217755"/>
            <a:ext cx="2239766" cy="75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75" y="1730858"/>
            <a:ext cx="8635049" cy="2765325"/>
          </a:xfrm>
          <a:prstGeom prst="rect">
            <a:avLst/>
          </a:prstGeom>
          <a:noFill/>
          <a:ln w="1905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Imagen 6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31EC8CC8-60CF-497F-84C6-1277E80CFAB7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2911010" y="4628729"/>
            <a:ext cx="2438405" cy="3048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65" y="217755"/>
            <a:ext cx="1906712" cy="659235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11148" r="64864" b="78967"/>
          <a:stretch>
            <a:fillRect/>
          </a:stretch>
        </p:blipFill>
        <p:spPr bwMode="auto">
          <a:xfrm>
            <a:off x="6211299" y="4628729"/>
            <a:ext cx="1016000" cy="32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2BD9AB9-865E-4891-82D2-7C0CFDE61EF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7F7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5" name="Google Shape;195;p26"/>
          <p:cNvSpPr txBox="1"/>
          <p:nvPr/>
        </p:nvSpPr>
        <p:spPr>
          <a:xfrm>
            <a:off x="2303777" y="359714"/>
            <a:ext cx="5096525" cy="80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6000"/>
              <a:buNone/>
              <a:defRPr sz="4000" b="1">
                <a:solidFill>
                  <a:schemeClr val="tx2">
                    <a:lumMod val="25000"/>
                  </a:schemeClr>
                </a:solidFill>
                <a:latin typeface="Roboto"/>
                <a:ea typeface="Roboto"/>
                <a:cs typeface="Amatic SC"/>
                <a:sym typeface="Amatic SC"/>
              </a:defRPr>
            </a:lvl1pPr>
            <a:lvl2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" sz="2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¡Datos Importantes</a:t>
            </a:r>
            <a:r>
              <a:rPr lang="es" dirty="0">
                <a:solidFill>
                  <a:schemeClr val="accent4">
                    <a:lumMod val="50000"/>
                  </a:schemeClr>
                </a:solidFill>
              </a:rPr>
              <a:t>!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434700" y="1208650"/>
            <a:ext cx="8420400" cy="3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ClrTx/>
              <a:buSzPts val="1600"/>
              <a:buFont typeface="Wingdings" panose="05000000000000000000" pitchFamily="2" charset="2"/>
              <a:buChar char="v"/>
            </a:pPr>
            <a:r>
              <a:rPr lang="es" sz="1600" b="1" dirty="0">
                <a:solidFill>
                  <a:schemeClr val="accent4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Recuerda siempre utilizar tu navegador Google Chrome, desde cualquier dispositivo (</a:t>
            </a:r>
            <a:r>
              <a:rPr lang="es-CL" sz="1600" b="1" dirty="0">
                <a:solidFill>
                  <a:schemeClr val="accent4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s" sz="1600" b="1" dirty="0">
                <a:solidFill>
                  <a:schemeClr val="accent4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dealmente desde un computador).</a:t>
            </a:r>
            <a:endParaRPr sz="1600" b="1" dirty="0">
              <a:solidFill>
                <a:schemeClr val="accent4">
                  <a:lumMod val="5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endParaRPr sz="1600" b="1" dirty="0">
              <a:solidFill>
                <a:schemeClr val="accent4">
                  <a:lumMod val="5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ClrTx/>
              <a:buSzPts val="1600"/>
              <a:buFont typeface="Wingdings" panose="05000000000000000000" pitchFamily="2" charset="2"/>
              <a:buChar char="v"/>
            </a:pPr>
            <a:r>
              <a:rPr lang="es" sz="1600" b="1" dirty="0">
                <a:solidFill>
                  <a:srgbClr val="00B050"/>
                </a:solidFill>
                <a:latin typeface="Comfortaa"/>
                <a:ea typeface="Comfortaa"/>
                <a:cs typeface="Comfortaa"/>
                <a:sym typeface="Comfortaa"/>
              </a:rPr>
              <a:t>¡No pienses en reintentarlo! </a:t>
            </a:r>
            <a:r>
              <a:rPr lang="es-CL" sz="1600" b="1" dirty="0">
                <a:solidFill>
                  <a:srgbClr val="00B050"/>
                </a:solidFill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lang="es" sz="1600" b="1" dirty="0">
                <a:solidFill>
                  <a:srgbClr val="00B050"/>
                </a:solidFill>
                <a:latin typeface="Comfortaa"/>
                <a:ea typeface="Comfortaa"/>
                <a:cs typeface="Comfortaa"/>
                <a:sym typeface="Comfortaa"/>
              </a:rPr>
              <a:t>a primera evaluación entregada será el resultado obtenido por tus docentes.</a:t>
            </a:r>
            <a:endParaRPr sz="1600" b="1" dirty="0">
              <a:solidFill>
                <a:srgbClr val="00B05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endParaRPr sz="1600" b="1" dirty="0">
              <a:solidFill>
                <a:schemeClr val="accent4">
                  <a:lumMod val="5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Tx/>
              <a:buSzPts val="1600"/>
              <a:buFont typeface="Wingdings" panose="05000000000000000000" pitchFamily="2" charset="2"/>
              <a:buChar char="v"/>
            </a:pPr>
            <a:r>
              <a:rPr lang="es" sz="1600" b="1" dirty="0">
                <a:solidFill>
                  <a:schemeClr val="accent4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A futuro los ensayos PSU serán reemplazados en su totalidad por ensayos de </a:t>
            </a:r>
            <a:r>
              <a:rPr lang="es-CL" sz="1600" b="1" dirty="0">
                <a:solidFill>
                  <a:schemeClr val="accent4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P</a:t>
            </a:r>
            <a:r>
              <a:rPr lang="es" sz="1600" b="1" dirty="0">
                <a:solidFill>
                  <a:schemeClr val="accent4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rueba de Transición.</a:t>
            </a:r>
            <a:endParaRPr sz="1600" b="1" dirty="0">
              <a:solidFill>
                <a:schemeClr val="accent4">
                  <a:lumMod val="5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200150" lvl="0" indent="-285750" algn="l" rt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endParaRPr sz="1600" b="1" dirty="0">
              <a:solidFill>
                <a:schemeClr val="accent4">
                  <a:lumMod val="5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Tx/>
              <a:buSzPts val="1600"/>
              <a:buFont typeface="Wingdings" panose="05000000000000000000" pitchFamily="2" charset="2"/>
              <a:buChar char="v"/>
            </a:pPr>
            <a:r>
              <a:rPr lang="es" sz="1600" b="1" dirty="0">
                <a:solidFill>
                  <a:srgbClr val="00B050"/>
                </a:solidFill>
                <a:latin typeface="Comfortaa"/>
                <a:ea typeface="Comfortaa"/>
                <a:cs typeface="Comfortaa"/>
                <a:sym typeface="Comfortaa"/>
              </a:rPr>
              <a:t>Recuerda que en el historial puedes encontrar tus notas y puntajes de las pruebas que has rendido. </a:t>
            </a:r>
            <a:endParaRPr sz="1600" b="1" dirty="0">
              <a:solidFill>
                <a:srgbClr val="00B05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200150" lvl="0" indent="-285750" algn="l" rt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endParaRPr sz="1600" b="1" dirty="0">
              <a:solidFill>
                <a:schemeClr val="accent4">
                  <a:lumMod val="5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Tx/>
              <a:buSzPts val="1600"/>
              <a:buFont typeface="Wingdings" panose="05000000000000000000" pitchFamily="2" charset="2"/>
              <a:buChar char="v"/>
            </a:pPr>
            <a:r>
              <a:rPr lang="es" sz="1600" b="1" dirty="0">
                <a:solidFill>
                  <a:schemeClr val="accent4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Recuerda que los ensayos son ilimitados, puedes hasta repetir uno ya hecho.</a:t>
            </a:r>
            <a:endParaRPr sz="1600" b="1" dirty="0">
              <a:solidFill>
                <a:schemeClr val="accent4">
                  <a:lumMod val="5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50" name="Picture 2" descr="Notación matemática símbolo matemático, símbolos matemáticos P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96" y="655666"/>
            <a:ext cx="368781" cy="351144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8" name="Imagen 7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38943B1F-157D-49FD-82A3-A5B8B1731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798" y="4694867"/>
            <a:ext cx="2438405" cy="304801"/>
          </a:xfrm>
          <a:prstGeom prst="rect">
            <a:avLst/>
          </a:prstGeom>
        </p:spPr>
      </p:pic>
      <p:pic>
        <p:nvPicPr>
          <p:cNvPr id="9" name="Picture 2" descr="Notación matemática símbolo matemático, símbolos matemáticos P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20" y="644409"/>
            <a:ext cx="354404" cy="337454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1" name="Imagen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11148" r="64864" b="78967"/>
          <a:stretch>
            <a:fillRect/>
          </a:stretch>
        </p:blipFill>
        <p:spPr bwMode="auto">
          <a:xfrm>
            <a:off x="7400302" y="224137"/>
            <a:ext cx="1304623" cy="51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670800" y="445169"/>
            <a:ext cx="7802400" cy="10090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rbel"/>
              <a:buNone/>
            </a:pPr>
            <a:r>
              <a:rPr lang="es" sz="2800" dirty="0">
                <a:solidFill>
                  <a:srgbClr val="FFFFFF"/>
                </a:solidFill>
                <a:latin typeface="+mj-lt"/>
                <a:ea typeface="Roboto" pitchFamily="2" charset="0"/>
              </a:rPr>
              <a:t>TEMARIOS PRUEBA DE TRANSICIÓN</a:t>
            </a:r>
            <a:endParaRPr sz="2800" dirty="0">
              <a:solidFill>
                <a:srgbClr val="FFFFFF"/>
              </a:solidFill>
              <a:latin typeface="+mj-lt"/>
              <a:ea typeface="Roboto" pitchFamily="2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4294967295"/>
          </p:nvPr>
        </p:nvSpPr>
        <p:spPr>
          <a:xfrm>
            <a:off x="304348" y="1292660"/>
            <a:ext cx="8337000" cy="129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  <a:latin typeface="+mj-lt"/>
              </a:rPr>
              <a:t>En</a:t>
            </a:r>
            <a:r>
              <a:rPr lang="e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s-CL" b="1" dirty="0">
                <a:solidFill>
                  <a:srgbClr val="FFFFFF"/>
                </a:solidFill>
                <a:latin typeface="+mj-lt"/>
              </a:rPr>
              <a:t>la plataforma o en </a:t>
            </a:r>
            <a:r>
              <a:rPr lang="es" b="1" dirty="0">
                <a:solidFill>
                  <a:srgbClr val="FFFFFF"/>
                </a:solidFill>
                <a:latin typeface="+mj-lt"/>
              </a:rPr>
              <a:t>YouTube </a:t>
            </a:r>
            <a:r>
              <a:rPr lang="es" dirty="0">
                <a:solidFill>
                  <a:srgbClr val="FFFFFF"/>
                </a:solidFill>
                <a:latin typeface="+mj-lt"/>
              </a:rPr>
              <a:t>puedes encontrar  las nuevas temáticas de la prueba de Transición, vídeos hechos por docentes  muy capacitados de </a:t>
            </a:r>
            <a:r>
              <a:rPr lang="es" b="1" dirty="0">
                <a:solidFill>
                  <a:srgbClr val="FFFFFF"/>
                </a:solidFill>
                <a:latin typeface="+mj-lt"/>
              </a:rPr>
              <a:t>PuntajeNacional.cl</a:t>
            </a:r>
            <a:r>
              <a:rPr lang="es" dirty="0">
                <a:solidFill>
                  <a:srgbClr val="FFFFFF"/>
                </a:solidFill>
                <a:latin typeface="+mj-lt"/>
              </a:rPr>
              <a:t> </a:t>
            </a:r>
            <a:endParaRPr b="1" dirty="0">
              <a:solidFill>
                <a:srgbClr val="FFFFFF"/>
              </a:solidFill>
              <a:latin typeface="+mj-lt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latin typeface="+mj-lt"/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059" y="2588963"/>
            <a:ext cx="5806080" cy="14696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accent1"/>
            </a:contourClr>
          </a:sp3d>
        </p:spPr>
      </p:pic>
      <p:pic>
        <p:nvPicPr>
          <p:cNvPr id="5" name="Imagen 4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723D6AAF-FCCB-48B8-83C7-FB31CC761DE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698659" y="4495165"/>
            <a:ext cx="2438405" cy="304801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11148" r="64864" b="78967"/>
          <a:stretch>
            <a:fillRect/>
          </a:stretch>
        </p:blipFill>
        <p:spPr bwMode="auto">
          <a:xfrm>
            <a:off x="7541274" y="377424"/>
            <a:ext cx="1100074" cy="43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15" y="4248893"/>
            <a:ext cx="1423826" cy="551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6D904C83-404C-4E5E-82C9-C598740B965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7F7"/>
          </a:solidFill>
          <a:ln>
            <a:solidFill>
              <a:srgbClr val="F7F7F7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0" name="Google Shape;210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2249" t="27261" r="22415" b="14538"/>
          <a:stretch/>
        </p:blipFill>
        <p:spPr>
          <a:xfrm>
            <a:off x="1017330" y="2972600"/>
            <a:ext cx="2851272" cy="16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22445" t="27414" r="22609" b="14799"/>
          <a:stretch/>
        </p:blipFill>
        <p:spPr>
          <a:xfrm>
            <a:off x="5332600" y="2972592"/>
            <a:ext cx="2620776" cy="156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32600" y="1076400"/>
            <a:ext cx="2632612" cy="16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17325" y="1076400"/>
            <a:ext cx="2851275" cy="1642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33688" y="2100200"/>
            <a:ext cx="1333800" cy="169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01AB3A97-07B4-4513-9921-F37463150F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3759" y="4710087"/>
            <a:ext cx="2438405" cy="304801"/>
          </a:xfrm>
          <a:prstGeom prst="rect">
            <a:avLst/>
          </a:prstGeom>
        </p:spPr>
      </p:pic>
      <p:sp>
        <p:nvSpPr>
          <p:cNvPr id="11" name="Google Shape;195;p26">
            <a:extLst>
              <a:ext uri="{FF2B5EF4-FFF2-40B4-BE49-F238E27FC236}">
                <a16:creationId xmlns:a16="http://schemas.microsoft.com/office/drawing/2014/main" id="{C39DCDD8-2D74-466F-85AE-FCABFC6E5D0C}"/>
              </a:ext>
            </a:extLst>
          </p:cNvPr>
          <p:cNvSpPr txBox="1"/>
          <p:nvPr/>
        </p:nvSpPr>
        <p:spPr>
          <a:xfrm>
            <a:off x="856058" y="289482"/>
            <a:ext cx="7483711" cy="12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6000"/>
              <a:buNone/>
              <a:defRPr sz="4000" b="1">
                <a:solidFill>
                  <a:schemeClr val="tx2">
                    <a:lumMod val="25000"/>
                  </a:schemeClr>
                </a:solidFill>
                <a:latin typeface="Roboto"/>
                <a:ea typeface="Roboto"/>
                <a:cs typeface="Amatic SC"/>
                <a:sym typeface="Amatic SC"/>
              </a:defRPr>
            </a:lvl1pPr>
            <a:lvl2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-CL" sz="36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Temarios Prueba de Transición</a:t>
            </a:r>
            <a:endParaRPr sz="36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10" y="4581475"/>
            <a:ext cx="1294653" cy="4476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6;p13">
            <a:hlinkClick r:id="rId2"/>
            <a:extLst>
              <a:ext uri="{FF2B5EF4-FFF2-40B4-BE49-F238E27FC236}">
                <a16:creationId xmlns:a16="http://schemas.microsoft.com/office/drawing/2014/main" id="{27401C69-F867-441C-8E01-BFF45959758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115" y="343672"/>
            <a:ext cx="3447799" cy="4618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A094355-59F3-472C-B6B5-982E2C74305C}"/>
              </a:ext>
            </a:extLst>
          </p:cNvPr>
          <p:cNvSpPr/>
          <p:nvPr/>
        </p:nvSpPr>
        <p:spPr>
          <a:xfrm>
            <a:off x="0" y="2543170"/>
            <a:ext cx="9144000" cy="1321594"/>
          </a:xfrm>
          <a:prstGeom prst="rect">
            <a:avLst/>
          </a:prstGeom>
          <a:solidFill>
            <a:srgbClr val="F7F7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D2632D5-C5A3-4548-8197-0DF7D187B2C8}"/>
              </a:ext>
            </a:extLst>
          </p:cNvPr>
          <p:cNvGrpSpPr/>
          <p:nvPr/>
        </p:nvGrpSpPr>
        <p:grpSpPr>
          <a:xfrm>
            <a:off x="2949955" y="4109632"/>
            <a:ext cx="3269702" cy="933681"/>
            <a:chOff x="3002511" y="3306775"/>
            <a:chExt cx="2698202" cy="777300"/>
          </a:xfrm>
        </p:grpSpPr>
        <p:pic>
          <p:nvPicPr>
            <p:cNvPr id="3" name="Picture 12">
              <a:hlinkClick r:id="rId4"/>
              <a:extLst>
                <a:ext uri="{FF2B5EF4-FFF2-40B4-BE49-F238E27FC236}">
                  <a16:creationId xmlns:a16="http://schemas.microsoft.com/office/drawing/2014/main" id="{BE404AB8-17CD-4A5E-8843-632F49035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511" y="3434040"/>
              <a:ext cx="547404" cy="522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4" descr="Logo de Instagram: la historia y el significado del logotipo, la ...">
              <a:hlinkClick r:id="rId6"/>
              <a:extLst>
                <a:ext uri="{FF2B5EF4-FFF2-40B4-BE49-F238E27FC236}">
                  <a16:creationId xmlns:a16="http://schemas.microsoft.com/office/drawing/2014/main" id="{FDF321F2-484F-4AE5-983F-66A9E6901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178" y="3434040"/>
              <a:ext cx="973163" cy="522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6" descr="YouTube | Desain logo">
              <a:hlinkClick r:id="rId8"/>
              <a:extLst>
                <a:ext uri="{FF2B5EF4-FFF2-40B4-BE49-F238E27FC236}">
                  <a16:creationId xmlns:a16="http://schemas.microsoft.com/office/drawing/2014/main" id="{454B15BA-D58F-45C7-B701-E70BA4ABF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971" y="3306775"/>
              <a:ext cx="813927" cy="77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Logo Twitch PNG transparente - StickPNG">
              <a:hlinkClick r:id="rId10"/>
              <a:extLst>
                <a:ext uri="{FF2B5EF4-FFF2-40B4-BE49-F238E27FC236}">
                  <a16:creationId xmlns:a16="http://schemas.microsoft.com/office/drawing/2014/main" id="{CA9B20D0-61BA-41DF-B3FA-318A9442B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162" y="3327964"/>
              <a:ext cx="769551" cy="73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Google Shape;195;p26">
            <a:extLst>
              <a:ext uri="{FF2B5EF4-FFF2-40B4-BE49-F238E27FC236}">
                <a16:creationId xmlns:a16="http://schemas.microsoft.com/office/drawing/2014/main" id="{F01FF834-423D-4B59-90F8-D67A46C83325}"/>
              </a:ext>
            </a:extLst>
          </p:cNvPr>
          <p:cNvSpPr txBox="1"/>
          <p:nvPr/>
        </p:nvSpPr>
        <p:spPr>
          <a:xfrm>
            <a:off x="12806" y="3395421"/>
            <a:ext cx="9144000" cy="174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6000"/>
              <a:buNone/>
              <a:defRPr sz="4000" b="1">
                <a:solidFill>
                  <a:schemeClr val="tx2">
                    <a:lumMod val="25000"/>
                  </a:schemeClr>
                </a:solidFill>
                <a:latin typeface="Roboto"/>
                <a:ea typeface="Roboto"/>
                <a:cs typeface="Amatic SC"/>
                <a:sym typeface="Amatic SC"/>
              </a:defRPr>
            </a:lvl1pPr>
            <a:lvl2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buClr>
                <a:schemeClr val="lt1"/>
              </a:buClr>
              <a:buSzPts val="6000"/>
              <a:buFont typeface="Amatic SC"/>
              <a:buNone/>
              <a:defRPr sz="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endParaRPr lang="es-CL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23218" y="2568440"/>
            <a:ext cx="83287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rgbClr val="002060"/>
                </a:solidFill>
              </a:rPr>
              <a:t>Para tener mas  información al instante, síguenos en redes sociales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59827" y="343672"/>
            <a:ext cx="7892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                                           y  el Liceo Politécnico San Luis se une para ofrecerte una mejor alternativa para tu futuro</a:t>
            </a:r>
          </a:p>
        </p:txBody>
      </p:sp>
      <p:pic>
        <p:nvPicPr>
          <p:cNvPr id="15" name="Imagen 1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11148" r="64864" b="78967"/>
          <a:stretch>
            <a:fillRect/>
          </a:stretch>
        </p:blipFill>
        <p:spPr bwMode="auto">
          <a:xfrm>
            <a:off x="1436914" y="1444988"/>
            <a:ext cx="1719943" cy="66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6" y="1444989"/>
            <a:ext cx="2081042" cy="7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3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57376" y="297862"/>
            <a:ext cx="6215568" cy="8064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solidFill>
                  <a:schemeClr val="bg1"/>
                </a:solidFill>
                <a:latin typeface="+mj-lt"/>
                <a:ea typeface="Roboto" pitchFamily="2" charset="0"/>
              </a:rPr>
              <a:t>Preguntas   Frecuentes</a:t>
            </a:r>
            <a:endParaRPr sz="3600" dirty="0">
              <a:solidFill>
                <a:schemeClr val="bg1"/>
              </a:solidFill>
              <a:latin typeface="+mj-lt"/>
              <a:ea typeface="Roboto" pitchFamily="2" charset="0"/>
              <a:cs typeface="Comfortaa"/>
              <a:sym typeface="Comfortaa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27051" y="1104336"/>
            <a:ext cx="3938400" cy="2902228"/>
            <a:chOff x="955007" y="524672"/>
            <a:chExt cx="3938400" cy="2902228"/>
          </a:xfrm>
        </p:grpSpPr>
        <p:sp>
          <p:nvSpPr>
            <p:cNvPr id="67" name="Google Shape;67;p14"/>
            <p:cNvSpPr txBox="1"/>
            <p:nvPr/>
          </p:nvSpPr>
          <p:spPr>
            <a:xfrm>
              <a:off x="975296" y="1709250"/>
              <a:ext cx="26322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b="1" dirty="0">
                  <a:solidFill>
                    <a:schemeClr val="bg1"/>
                  </a:solidFill>
                  <a:uFill>
                    <a:noFill/>
                  </a:uFill>
                  <a:latin typeface="+mj-lt"/>
                  <a:ea typeface="Roboto" pitchFamily="2" charset="0"/>
                  <a:cs typeface="Comfortaa"/>
                  <a:sym typeface="Comfortaa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4.- Notificaciones</a:t>
              </a:r>
              <a:endParaRPr sz="1600" b="1" dirty="0">
                <a:solidFill>
                  <a:schemeClr val="bg1"/>
                </a:solidFill>
                <a:latin typeface="+mj-lt"/>
                <a:ea typeface="Roboto" pitchFamily="2" charset="0"/>
                <a:cs typeface="Comfortaa"/>
                <a:sym typeface="Comfortaa"/>
              </a:endParaRPr>
            </a:p>
          </p:txBody>
        </p:sp>
        <p:sp>
          <p:nvSpPr>
            <p:cNvPr id="68" name="Google Shape;68;p14"/>
            <p:cNvSpPr txBox="1"/>
            <p:nvPr/>
          </p:nvSpPr>
          <p:spPr>
            <a:xfrm>
              <a:off x="1062944" y="2040737"/>
              <a:ext cx="2578500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1600" b="1" dirty="0">
                  <a:solidFill>
                    <a:schemeClr val="bg1"/>
                  </a:solidFill>
                  <a:uFill>
                    <a:noFill/>
                  </a:uFill>
                  <a:latin typeface="+mj-lt"/>
                  <a:ea typeface="Roboto" pitchFamily="2" charset="0"/>
                  <a:cs typeface="Comfortaa"/>
                  <a:sym typeface="Comfortaa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5.- Resultados</a:t>
              </a:r>
              <a:endParaRPr sz="1600" b="1" dirty="0">
                <a:solidFill>
                  <a:schemeClr val="bg1"/>
                </a:solidFill>
                <a:latin typeface="+mj-lt"/>
                <a:ea typeface="Roboto" pitchFamily="2" charset="0"/>
                <a:cs typeface="Comfortaa"/>
                <a:sym typeface="Comfortaa"/>
              </a:endParaRPr>
            </a:p>
          </p:txBody>
        </p:sp>
        <p:sp>
          <p:nvSpPr>
            <p:cNvPr id="69" name="Google Shape;69;p14"/>
            <p:cNvSpPr txBox="1"/>
            <p:nvPr/>
          </p:nvSpPr>
          <p:spPr>
            <a:xfrm>
              <a:off x="975296" y="2389011"/>
              <a:ext cx="25113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b="1" dirty="0">
                  <a:solidFill>
                    <a:schemeClr val="bg1"/>
                  </a:solidFill>
                  <a:uFill>
                    <a:noFill/>
                  </a:uFill>
                  <a:latin typeface="+mj-lt"/>
                  <a:ea typeface="Roboto" pitchFamily="2" charset="0"/>
                  <a:cs typeface="Comfortaa"/>
                  <a:sym typeface="Comfortaa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6.- Biblioteca</a:t>
              </a:r>
              <a:endParaRPr sz="1600" b="1" dirty="0">
                <a:solidFill>
                  <a:schemeClr val="bg1"/>
                </a:solidFill>
                <a:latin typeface="+mj-lt"/>
                <a:ea typeface="Roboto" pitchFamily="2" charset="0"/>
                <a:cs typeface="Comfortaa"/>
                <a:sym typeface="Comfortaa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600" b="1" dirty="0">
                <a:solidFill>
                  <a:schemeClr val="bg1"/>
                </a:solidFill>
                <a:latin typeface="+mj-lt"/>
                <a:ea typeface="Roboto" pitchFamily="2" charset="0"/>
                <a:cs typeface="Comfortaa"/>
                <a:sym typeface="Comfortaa"/>
              </a:endParaRPr>
            </a:p>
          </p:txBody>
        </p:sp>
        <p:sp>
          <p:nvSpPr>
            <p:cNvPr id="70" name="Google Shape;70;p14"/>
            <p:cNvSpPr txBox="1"/>
            <p:nvPr/>
          </p:nvSpPr>
          <p:spPr>
            <a:xfrm>
              <a:off x="955007" y="3049500"/>
              <a:ext cx="39384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1600" b="1" dirty="0">
                  <a:solidFill>
                    <a:schemeClr val="bg1"/>
                  </a:solidFill>
                  <a:uFill>
                    <a:noFill/>
                  </a:uFill>
                  <a:latin typeface="+mj-lt"/>
                  <a:ea typeface="Roboto" pitchFamily="2" charset="0"/>
                  <a:cs typeface="Comfortaa"/>
                  <a:sym typeface="Comfortaa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8.- Temarios PTU</a:t>
              </a:r>
              <a:endParaRPr sz="1600" dirty="0">
                <a:solidFill>
                  <a:schemeClr val="bg1"/>
                </a:solidFill>
                <a:latin typeface="+mj-lt"/>
                <a:ea typeface="Roboto" pitchFamily="2" charset="0"/>
                <a:cs typeface="Comfortaa"/>
                <a:sym typeface="Comfortaa"/>
              </a:endParaRPr>
            </a:p>
          </p:txBody>
        </p:sp>
        <p:sp>
          <p:nvSpPr>
            <p:cNvPr id="71" name="Google Shape;71;p14"/>
            <p:cNvSpPr txBox="1"/>
            <p:nvPr/>
          </p:nvSpPr>
          <p:spPr>
            <a:xfrm>
              <a:off x="955007" y="524672"/>
              <a:ext cx="3454800" cy="432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b="1" dirty="0">
                  <a:solidFill>
                    <a:srgbClr val="F7F7F7"/>
                  </a:solidFill>
                  <a:uFill>
                    <a:noFill/>
                  </a:uFill>
                  <a:latin typeface="+mj-lt"/>
                  <a:ea typeface="Roboto" pitchFamily="2" charset="0"/>
                  <a:cs typeface="Comfortaa"/>
                  <a:sym typeface="Comfortaa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1.- Soy nuevo ¿Qué hago?</a:t>
              </a:r>
              <a:endParaRPr sz="1600" b="1" dirty="0">
                <a:solidFill>
                  <a:srgbClr val="F7F7F7"/>
                </a:solidFill>
                <a:latin typeface="+mj-lt"/>
                <a:ea typeface="Roboto" pitchFamily="2" charset="0"/>
                <a:cs typeface="Comfortaa"/>
                <a:sym typeface="Comfortaa"/>
              </a:endParaRPr>
            </a:p>
          </p:txBody>
        </p:sp>
        <p:sp>
          <p:nvSpPr>
            <p:cNvPr id="72" name="Google Shape;72;p14"/>
            <p:cNvSpPr txBox="1"/>
            <p:nvPr/>
          </p:nvSpPr>
          <p:spPr>
            <a:xfrm>
              <a:off x="975296" y="1374907"/>
              <a:ext cx="26322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1600" b="1" dirty="0">
                  <a:solidFill>
                    <a:schemeClr val="bg1"/>
                  </a:solidFill>
                  <a:uFill>
                    <a:noFill/>
                  </a:uFill>
                  <a:latin typeface="+mn-lt"/>
                  <a:ea typeface="Roboto" pitchFamily="2" charset="0"/>
                  <a:cs typeface="Comfortaa"/>
                  <a:sym typeface="Comfortaa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3.- Error 404-500</a:t>
              </a:r>
              <a:endParaRPr sz="1600" b="1" dirty="0">
                <a:solidFill>
                  <a:schemeClr val="bg1"/>
                </a:solidFill>
                <a:latin typeface="+mn-lt"/>
                <a:ea typeface="Roboto" pitchFamily="2" charset="0"/>
                <a:cs typeface="Comfortaa"/>
                <a:sym typeface="Comfortaa"/>
              </a:endParaRPr>
            </a:p>
          </p:txBody>
        </p:sp>
        <p:sp>
          <p:nvSpPr>
            <p:cNvPr id="73" name="Google Shape;73;p14"/>
            <p:cNvSpPr txBox="1"/>
            <p:nvPr/>
          </p:nvSpPr>
          <p:spPr>
            <a:xfrm>
              <a:off x="975296" y="2713536"/>
              <a:ext cx="2806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1600" b="1" dirty="0">
                  <a:solidFill>
                    <a:schemeClr val="bg1"/>
                  </a:solidFill>
                  <a:uFill>
                    <a:noFill/>
                  </a:uFill>
                  <a:latin typeface="+mj-lt"/>
                  <a:ea typeface="Roboto" pitchFamily="2" charset="0"/>
                  <a:cs typeface="Comfortaa"/>
                  <a:sym typeface="Comfortaa"/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7.- Datos Freak</a:t>
              </a:r>
              <a:endParaRPr sz="1600" dirty="0">
                <a:solidFill>
                  <a:schemeClr val="bg1"/>
                </a:solidFill>
                <a:latin typeface="+mj-lt"/>
                <a:ea typeface="Roboto" pitchFamily="2" charset="0"/>
                <a:cs typeface="Comfortaa"/>
                <a:sym typeface="Comfortaa"/>
              </a:endParaRPr>
            </a:p>
          </p:txBody>
        </p:sp>
        <p:sp>
          <p:nvSpPr>
            <p:cNvPr id="74" name="Google Shape;74;p14"/>
            <p:cNvSpPr txBox="1"/>
            <p:nvPr/>
          </p:nvSpPr>
          <p:spPr>
            <a:xfrm>
              <a:off x="1008707" y="930549"/>
              <a:ext cx="3454800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lnSpc>
                  <a:spcPct val="115000"/>
                </a:lnSpc>
                <a:spcAft>
                  <a:spcPts val="1600"/>
                </a:spcAft>
                <a:buNone/>
                <a:defRPr sz="1900" b="1">
                  <a:solidFill>
                    <a:srgbClr val="666666"/>
                  </a:solidFill>
                  <a:uFill>
                    <a:noFill/>
                  </a:uFill>
                  <a:latin typeface="Roboto" pitchFamily="2" charset="0"/>
                  <a:ea typeface="Roboto" pitchFamily="2" charset="0"/>
                  <a:cs typeface="Comfortaa"/>
                </a:defRPr>
              </a:lvl1pPr>
            </a:lstStyle>
            <a:p>
              <a:pPr algn="l"/>
              <a:r>
                <a:rPr lang="es" sz="1600" dirty="0">
                  <a:solidFill>
                    <a:schemeClr val="bg1"/>
                  </a:solidFill>
                  <a:latin typeface="+mn-lt"/>
                  <a:sym typeface="Comfortaa"/>
                  <a:hlinkClick r:id="rId1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2.-</a:t>
              </a:r>
              <a:r>
                <a:rPr lang="es" sz="1600" dirty="0">
                  <a:solidFill>
                    <a:schemeClr val="bg1"/>
                  </a:solidFill>
                  <a:latin typeface="+mn-lt"/>
                  <a:sym typeface="Comfortaa"/>
                </a:rPr>
                <a:t> ¿</a:t>
              </a:r>
              <a:r>
                <a:rPr lang="es" sz="1600" dirty="0">
                  <a:solidFill>
                    <a:schemeClr val="bg1"/>
                  </a:solidFill>
                  <a:latin typeface="+mn-lt"/>
                  <a:sym typeface="Comfortaa"/>
                  <a:hlinkClick r:id="rId1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Cómo estudiar</a:t>
              </a:r>
              <a:r>
                <a:rPr lang="es" sz="1600" dirty="0">
                  <a:solidFill>
                    <a:schemeClr val="bg1"/>
                  </a:solidFill>
                  <a:latin typeface="+mn-lt"/>
                  <a:sym typeface="Comfortaa"/>
                </a:rPr>
                <a:t> ?</a:t>
              </a:r>
              <a:endParaRPr sz="1600" dirty="0">
                <a:solidFill>
                  <a:schemeClr val="bg1"/>
                </a:solidFill>
                <a:latin typeface="+mn-lt"/>
                <a:sym typeface="Comfortaa"/>
              </a:endParaRPr>
            </a:p>
          </p:txBody>
        </p:sp>
      </p:grpSp>
      <p:pic>
        <p:nvPicPr>
          <p:cNvPr id="3" name="Imagen 2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FA875F4C-29B7-4DF9-9A25-2CF74D41C4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1744" y="4364813"/>
            <a:ext cx="2794157" cy="34927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</p:spPr>
      </p:pic>
      <p:sp>
        <p:nvSpPr>
          <p:cNvPr id="6" name="AutoShape 2" descr="Resultado de imagen para dibujo de pregunta animado"/>
          <p:cNvSpPr>
            <a:spLocks noChangeAspect="1" noChangeArrowheads="1"/>
          </p:cNvSpPr>
          <p:nvPr/>
        </p:nvSpPr>
        <p:spPr bwMode="auto">
          <a:xfrm>
            <a:off x="4633448" y="2454541"/>
            <a:ext cx="734700" cy="73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4" descr="Resultado de imagen para dibujo de pregunta animado"/>
          <p:cNvSpPr>
            <a:spLocks noChangeAspect="1" noChangeArrowheads="1"/>
          </p:cNvSpPr>
          <p:nvPr/>
        </p:nvSpPr>
        <p:spPr bwMode="auto">
          <a:xfrm>
            <a:off x="5891562" y="26085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96" y="1440300"/>
            <a:ext cx="1957123" cy="1957123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11148" r="64864" b="78967"/>
          <a:stretch>
            <a:fillRect/>
          </a:stretch>
        </p:blipFill>
        <p:spPr bwMode="auto">
          <a:xfrm>
            <a:off x="6896560" y="389548"/>
            <a:ext cx="1729648" cy="62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247575" y="0"/>
            <a:ext cx="7768500" cy="10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latin typeface="+mj-lt"/>
                <a:ea typeface="Roboto"/>
                <a:cs typeface="Roboto"/>
                <a:sym typeface="Roboto"/>
              </a:rPr>
              <a:t>1.-Soy nuevo ¿Qué tengo que hacer ?</a:t>
            </a:r>
            <a:endParaRPr sz="3200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167867" y="670975"/>
            <a:ext cx="2782800" cy="3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Ingresa siempre tu RUT sin punto y con guión</a:t>
            </a:r>
            <a:endParaRPr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Tu clave inicial son los primeros 4 dígitos de tu Rut. (Podrás cambiarlo una vez que ingreses)</a:t>
            </a:r>
            <a:endParaRPr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6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F7F7F7"/>
                </a:solidFill>
                <a:latin typeface="Comfortaa"/>
                <a:ea typeface="Comfortaa"/>
                <a:cs typeface="Comfortaa"/>
                <a:sym typeface="Comfortaa"/>
              </a:rPr>
              <a:t>Si olvidaste tu contraseña envía un correo a </a:t>
            </a:r>
            <a:r>
              <a:rPr lang="es" sz="1600" dirty="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contacto@ogr.cl</a:t>
            </a:r>
            <a:endParaRPr sz="1600" dirty="0">
              <a:solidFill>
                <a:srgbClr val="00206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2" name="Google Shape;82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728" y="964492"/>
            <a:ext cx="5630139" cy="3362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5"/>
          <p:cNvCxnSpPr/>
          <p:nvPr/>
        </p:nvCxnSpPr>
        <p:spPr>
          <a:xfrm flipH="1">
            <a:off x="4679400" y="1291164"/>
            <a:ext cx="1912786" cy="1699536"/>
          </a:xfrm>
          <a:prstGeom prst="straightConnector1">
            <a:avLst/>
          </a:pr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84" name="Google Shape;84;p15"/>
          <p:cNvCxnSpPr/>
          <p:nvPr/>
        </p:nvCxnSpPr>
        <p:spPr>
          <a:xfrm flipH="1">
            <a:off x="5023336" y="1860698"/>
            <a:ext cx="1568850" cy="1325434"/>
          </a:xfrm>
          <a:prstGeom prst="straightConnector1">
            <a:avLst/>
          </a:pr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triangle" w="med" len="med"/>
          </a:ln>
        </p:spPr>
      </p:cxnSp>
      <p:pic>
        <p:nvPicPr>
          <p:cNvPr id="8" name="Imagen 7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65582A5F-8886-4E26-B56C-53CFA57DC457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693420" y="4485475"/>
            <a:ext cx="2438405" cy="3048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99" y="4475724"/>
            <a:ext cx="1221670" cy="4223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D68790-E741-4FCB-AAD8-C98B2319FA69}"/>
              </a:ext>
            </a:extLst>
          </p:cNvPr>
          <p:cNvSpPr/>
          <p:nvPr/>
        </p:nvSpPr>
        <p:spPr>
          <a:xfrm>
            <a:off x="-179198" y="0"/>
            <a:ext cx="9323198" cy="5143500"/>
          </a:xfrm>
          <a:prstGeom prst="rect">
            <a:avLst/>
          </a:prstGeom>
          <a:solidFill>
            <a:srgbClr val="F7F7F7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0" name="Google Shape;90;p16"/>
          <p:cNvSpPr txBox="1"/>
          <p:nvPr/>
        </p:nvSpPr>
        <p:spPr>
          <a:xfrm>
            <a:off x="384874" y="1764449"/>
            <a:ext cx="6039778" cy="248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¡ Vas a Tener tres formas  para estudiar!</a:t>
            </a:r>
            <a:endParaRPr sz="2000" b="1" dirty="0">
              <a:solidFill>
                <a:schemeClr val="accent4">
                  <a:lumMod val="50000"/>
                </a:schemeClr>
              </a:solidFill>
              <a:latin typeface="+mj-lt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4">
                  <a:lumMod val="50000"/>
                </a:schemeClr>
              </a:solidFill>
              <a:latin typeface="+mj-lt"/>
              <a:ea typeface="Comfortaa"/>
              <a:cs typeface="Comfortaa"/>
              <a:sym typeface="Comfortaa"/>
            </a:endParaRPr>
          </a:p>
          <a:p>
            <a:pPr marL="12065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700"/>
            </a:pPr>
            <a:r>
              <a:rPr lang="es" sz="1700" b="1" dirty="0">
                <a:solidFill>
                  <a:schemeClr val="accent4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1.- Trabajar de Forma autónoma, es decir </a:t>
            </a:r>
            <a:r>
              <a:rPr lang="es-CL" sz="1700" b="1" i="1" u="sng" dirty="0">
                <a:solidFill>
                  <a:schemeClr val="accent4">
                    <a:lumMod val="75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SOLITO</a:t>
            </a:r>
            <a:r>
              <a:rPr lang="es-CL" sz="1700" b="1" i="1" u="sng" dirty="0">
                <a:solidFill>
                  <a:schemeClr val="accent4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accent4">
                  <a:lumMod val="7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2065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700"/>
            </a:pPr>
            <a:r>
              <a:rPr lang="es" sz="1700" b="1" dirty="0">
                <a:solidFill>
                  <a:schemeClr val="accent4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2.- Hacer  guiado por tu profesor </a:t>
            </a:r>
            <a:r>
              <a:rPr lang="es" sz="1700" b="1" i="1" u="sng" dirty="0">
                <a:solidFill>
                  <a:schemeClr val="accent4">
                    <a:lumMod val="75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Regalón</a:t>
            </a:r>
            <a:r>
              <a:rPr lang="es" sz="1700" b="1" dirty="0">
                <a:solidFill>
                  <a:schemeClr val="accent4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700" b="1" dirty="0">
              <a:solidFill>
                <a:schemeClr val="accent4">
                  <a:lumMod val="7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accent4">
                  <a:lumMod val="7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2065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700"/>
            </a:pPr>
            <a:r>
              <a:rPr lang="es" sz="1700" b="1" dirty="0">
                <a:solidFill>
                  <a:schemeClr val="accent4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3.-  Y a  través de clases en </a:t>
            </a:r>
            <a:r>
              <a:rPr lang="es" sz="1700" b="1" i="1" u="sng" dirty="0">
                <a:solidFill>
                  <a:schemeClr val="accent4">
                    <a:lumMod val="75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vivo</a:t>
            </a:r>
            <a:endParaRPr sz="1700" b="1" i="1" u="sng" dirty="0">
              <a:solidFill>
                <a:schemeClr val="accent4">
                  <a:lumMod val="75000"/>
                </a:schemeClr>
              </a:solidFill>
              <a:latin typeface="+mj-lt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84874" y="1063462"/>
            <a:ext cx="7632300" cy="56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accent4">
                    <a:lumMod val="75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¿Son tus </a:t>
            </a:r>
            <a:r>
              <a:rPr lang="es" sz="2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primeros pasos</a:t>
            </a:r>
            <a:r>
              <a:rPr lang="es" sz="2000" dirty="0">
                <a:solidFill>
                  <a:schemeClr val="accent4">
                    <a:lumMod val="75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 en </a:t>
            </a:r>
            <a:r>
              <a:rPr lang="es" sz="2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Puntaje Nacional?</a:t>
            </a:r>
            <a:endParaRPr sz="2000" dirty="0">
              <a:solidFill>
                <a:schemeClr val="accent4">
                  <a:lumMod val="75000"/>
                </a:schemeClr>
              </a:solidFill>
              <a:latin typeface="+mj-lt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384874" y="128900"/>
            <a:ext cx="7121711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Roboto"/>
                <a:cs typeface="Roboto"/>
                <a:sym typeface="Roboto"/>
              </a:rPr>
              <a:t>2.- ¿Cómo tengo que estudiar?</a:t>
            </a:r>
            <a:endParaRPr sz="3600" dirty="0">
              <a:solidFill>
                <a:schemeClr val="accent4">
                  <a:lumMod val="50000"/>
                </a:schemeClr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pic>
        <p:nvPicPr>
          <p:cNvPr id="8" name="Imagen 7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EB7C92BD-E0DC-4FB9-9AC8-AF98FCDE4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58" y="4476307"/>
            <a:ext cx="2994836" cy="3743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52" y="1815475"/>
            <a:ext cx="2325943" cy="1938286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11148" r="64864" b="78967"/>
          <a:stretch>
            <a:fillRect/>
          </a:stretch>
        </p:blipFill>
        <p:spPr bwMode="auto">
          <a:xfrm>
            <a:off x="5204625" y="4195055"/>
            <a:ext cx="1347971" cy="61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72" y="7189"/>
            <a:ext cx="1369828" cy="4736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297650" y="224325"/>
            <a:ext cx="8181900" cy="12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chemeClr val="bg1"/>
                </a:solidFill>
                <a:latin typeface="+mj-lt"/>
                <a:ea typeface="Roboto" pitchFamily="2" charset="0"/>
                <a:cs typeface="Comfortaa"/>
                <a:sym typeface="Comfortaa"/>
              </a:rPr>
              <a:t>Forma  1: Trabajando de manera Autónoma</a:t>
            </a:r>
            <a:endParaRPr sz="2400" b="1" dirty="0">
              <a:solidFill>
                <a:schemeClr val="bg1"/>
              </a:solidFill>
              <a:latin typeface="+mj-lt"/>
              <a:ea typeface="Roboto" pitchFamily="2" charset="0"/>
              <a:cs typeface="Comfortaa"/>
              <a:sym typeface="Comfortaa"/>
            </a:endParaRPr>
          </a:p>
        </p:txBody>
      </p:sp>
      <p:grpSp>
        <p:nvGrpSpPr>
          <p:cNvPr id="98" name="Google Shape;98;p17"/>
          <p:cNvGrpSpPr/>
          <p:nvPr/>
        </p:nvGrpSpPr>
        <p:grpSpPr>
          <a:xfrm>
            <a:off x="2828260" y="960145"/>
            <a:ext cx="4898779" cy="1042599"/>
            <a:chOff x="4217728" y="2625653"/>
            <a:chExt cx="4860300" cy="731700"/>
          </a:xfrm>
        </p:grpSpPr>
        <p:sp>
          <p:nvSpPr>
            <p:cNvPr id="99" name="Google Shape;99;p17"/>
            <p:cNvSpPr/>
            <p:nvPr/>
          </p:nvSpPr>
          <p:spPr>
            <a:xfrm>
              <a:off x="4217728" y="2625653"/>
              <a:ext cx="4860300" cy="7317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 txBox="1"/>
            <p:nvPr/>
          </p:nvSpPr>
          <p:spPr>
            <a:xfrm>
              <a:off x="4404367" y="2767857"/>
              <a:ext cx="4491128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600" b="1" dirty="0">
                  <a:solidFill>
                    <a:srgbClr val="FFFFFF"/>
                  </a:solidFill>
                  <a:latin typeface="+mj-lt"/>
                  <a:ea typeface="Comfortaa"/>
                  <a:cs typeface="Comfortaa"/>
                  <a:sym typeface="Comfortaa"/>
                </a:rPr>
                <a:t>¡Planifica tus propias pruebas y plan de clases según t</a:t>
              </a:r>
              <a:r>
                <a:rPr lang="es-CL" sz="1600" b="1" dirty="0">
                  <a:solidFill>
                    <a:srgbClr val="FFFFFF"/>
                  </a:solidFill>
                  <a:latin typeface="+mj-lt"/>
                  <a:ea typeface="Comfortaa"/>
                  <a:cs typeface="Comfortaa"/>
                  <a:sym typeface="Comfortaa"/>
                </a:rPr>
                <a:t>us preferencias</a:t>
              </a:r>
              <a:r>
                <a:rPr lang="es" sz="1600" dirty="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!</a:t>
              </a:r>
              <a:r>
                <a:rPr lang="es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1" name="Google Shape;101;p17"/>
          <p:cNvSpPr/>
          <p:nvPr/>
        </p:nvSpPr>
        <p:spPr>
          <a:xfrm>
            <a:off x="1609058" y="1161553"/>
            <a:ext cx="1203600" cy="54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50000"/>
            </a:schemeClr>
          </a:solidFill>
          <a:ln w="9525" cap="flat" cmpd="dbl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9DCBD2D-8189-4E09-8BD5-31C8CD95DA6B}"/>
              </a:ext>
            </a:extLst>
          </p:cNvPr>
          <p:cNvGrpSpPr/>
          <p:nvPr/>
        </p:nvGrpSpPr>
        <p:grpSpPr>
          <a:xfrm>
            <a:off x="812948" y="2475581"/>
            <a:ext cx="7767525" cy="2027833"/>
            <a:chOff x="738600" y="2805550"/>
            <a:chExt cx="7518102" cy="1827700"/>
          </a:xfrm>
        </p:grpSpPr>
        <p:pic>
          <p:nvPicPr>
            <p:cNvPr id="102" name="Google Shape;102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8600" y="2805550"/>
              <a:ext cx="7518075" cy="1827700"/>
            </a:xfrm>
            <a:prstGeom prst="rect">
              <a:avLst/>
            </a:prstGeom>
            <a:noFill/>
            <a:ln w="19050" cap="flat" cmpd="sng">
              <a:solidFill>
                <a:srgbClr val="66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03" name="Google Shape;103;p17"/>
            <p:cNvSpPr/>
            <p:nvPr/>
          </p:nvSpPr>
          <p:spPr>
            <a:xfrm>
              <a:off x="1879960" y="3092958"/>
              <a:ext cx="2121900" cy="416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7252602" y="3092958"/>
              <a:ext cx="1004100" cy="416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6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Imagen 9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D0FC12EA-DDD0-40D5-B8E5-1ECF69C8870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609058" y="4669691"/>
            <a:ext cx="2438405" cy="3048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441" y="116402"/>
            <a:ext cx="1675041" cy="579136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11148" r="64864" b="78967"/>
          <a:stretch>
            <a:fillRect/>
          </a:stretch>
        </p:blipFill>
        <p:spPr bwMode="auto">
          <a:xfrm>
            <a:off x="5598987" y="4631477"/>
            <a:ext cx="1290910" cy="3812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>
                <a:lumMod val="50000"/>
              </a:schemeClr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F0207DF8-8381-4550-94B6-62CCF5D1A5B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7F7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9" name="Google Shape;109;p18"/>
          <p:cNvSpPr txBox="1"/>
          <p:nvPr/>
        </p:nvSpPr>
        <p:spPr>
          <a:xfrm>
            <a:off x="349350" y="275225"/>
            <a:ext cx="79572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2800" b="1" dirty="0">
                <a:solidFill>
                  <a:schemeClr val="accent4">
                    <a:lumMod val="75000"/>
                  </a:schemeClr>
                </a:solidFill>
                <a:ea typeface="Roboto" pitchFamily="2" charset="0"/>
                <a:cs typeface="Comfortaa"/>
                <a:sym typeface="Comfortaa"/>
              </a:rPr>
              <a:t>Forma 2:  Hacer guiado por tu profesor</a:t>
            </a:r>
            <a:endParaRPr sz="2500" b="1" dirty="0">
              <a:solidFill>
                <a:srgbClr val="660000"/>
              </a:solidFill>
              <a:latin typeface="Roboto" pitchFamily="2" charset="0"/>
              <a:ea typeface="Roboto" pitchFamily="2" charset="0"/>
              <a:cs typeface="Comfortaa"/>
              <a:sym typeface="Comfortaa"/>
            </a:endParaRPr>
          </a:p>
        </p:txBody>
      </p:sp>
      <p:grpSp>
        <p:nvGrpSpPr>
          <p:cNvPr id="110" name="Google Shape;110;p18"/>
          <p:cNvGrpSpPr/>
          <p:nvPr/>
        </p:nvGrpSpPr>
        <p:grpSpPr>
          <a:xfrm>
            <a:off x="639261" y="976425"/>
            <a:ext cx="5628713" cy="731700"/>
            <a:chOff x="3993012" y="2882675"/>
            <a:chExt cx="4860300" cy="731700"/>
          </a:xfrm>
        </p:grpSpPr>
        <p:sp>
          <p:nvSpPr>
            <p:cNvPr id="111" name="Google Shape;111;p18"/>
            <p:cNvSpPr/>
            <p:nvPr/>
          </p:nvSpPr>
          <p:spPr>
            <a:xfrm>
              <a:off x="3993012" y="2882675"/>
              <a:ext cx="4860300" cy="7317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8"/>
            <p:cNvSpPr txBox="1"/>
            <p:nvPr/>
          </p:nvSpPr>
          <p:spPr>
            <a:xfrm>
              <a:off x="4254300" y="3083225"/>
              <a:ext cx="44436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 b="1" dirty="0">
                  <a:solidFill>
                    <a:srgbClr val="FFFFFF"/>
                  </a:solidFill>
                  <a:latin typeface="+mj-lt"/>
                  <a:ea typeface="Comfortaa"/>
                  <a:cs typeface="Comfortaa"/>
                  <a:sym typeface="Comfortaa"/>
                </a:rPr>
                <a:t>A </a:t>
              </a:r>
              <a:r>
                <a:rPr lang="es-CL" sz="1300" b="1" dirty="0">
                  <a:solidFill>
                    <a:srgbClr val="FFFFFF"/>
                  </a:solidFill>
                  <a:latin typeface="+mj-lt"/>
                  <a:ea typeface="Comfortaa"/>
                  <a:cs typeface="Comfortaa"/>
                  <a:sym typeface="Comfortaa"/>
                </a:rPr>
                <a:t>t</a:t>
              </a:r>
              <a:r>
                <a:rPr lang="es" sz="1300" b="1" dirty="0">
                  <a:solidFill>
                    <a:srgbClr val="FFFFFF"/>
                  </a:solidFill>
                  <a:latin typeface="+mj-lt"/>
                  <a:ea typeface="Comfortaa"/>
                  <a:cs typeface="Comfortaa"/>
                  <a:sym typeface="Comfortaa"/>
                </a:rPr>
                <a:t>ravés de las evaluaciones enviada</a:t>
              </a:r>
              <a:r>
                <a:rPr lang="es-CL" sz="1300" b="1" dirty="0">
                  <a:solidFill>
                    <a:srgbClr val="FFFFFF"/>
                  </a:solidFill>
                  <a:latin typeface="+mj-lt"/>
                  <a:ea typeface="Comfortaa"/>
                  <a:cs typeface="Comfortaa"/>
                  <a:sym typeface="Comfortaa"/>
                </a:rPr>
                <a:t>s</a:t>
              </a:r>
              <a:r>
                <a:rPr lang="es" sz="1300" b="1" dirty="0">
                  <a:solidFill>
                    <a:srgbClr val="FFFFFF"/>
                  </a:solidFill>
                  <a:latin typeface="+mj-lt"/>
                  <a:ea typeface="Comfortaa"/>
                  <a:cs typeface="Comfortaa"/>
                  <a:sym typeface="Comfortaa"/>
                </a:rPr>
                <a:t> por tus docentes, creadas por tus profesores según su  plan académico</a:t>
              </a:r>
              <a:endParaRPr sz="1300" b="1" dirty="0">
                <a:solidFill>
                  <a:srgbClr val="FFFFFF"/>
                </a:solidFill>
                <a:latin typeface="+mj-lt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113" name="Google Shape;113;p18"/>
          <p:cNvSpPr/>
          <p:nvPr/>
        </p:nvSpPr>
        <p:spPr>
          <a:xfrm rot="10800000">
            <a:off x="6267974" y="1121146"/>
            <a:ext cx="1061100" cy="47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0A01178-6BD5-4DB0-B3FB-FA5403B3D057}"/>
              </a:ext>
            </a:extLst>
          </p:cNvPr>
          <p:cNvGrpSpPr/>
          <p:nvPr/>
        </p:nvGrpSpPr>
        <p:grpSpPr>
          <a:xfrm>
            <a:off x="343575" y="1956167"/>
            <a:ext cx="8456850" cy="2145575"/>
            <a:chOff x="507000" y="2263749"/>
            <a:chExt cx="8456850" cy="2145575"/>
          </a:xfrm>
        </p:grpSpPr>
        <p:pic>
          <p:nvPicPr>
            <p:cNvPr id="114" name="Google Shape;114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7000" y="2263749"/>
              <a:ext cx="8456850" cy="2145575"/>
            </a:xfrm>
            <a:prstGeom prst="rect">
              <a:avLst/>
            </a:prstGeom>
            <a:noFill/>
            <a:ln w="19050" cap="flat" cmpd="sng">
              <a:solidFill>
                <a:srgbClr val="66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15" name="Google Shape;115;p18"/>
            <p:cNvSpPr/>
            <p:nvPr/>
          </p:nvSpPr>
          <p:spPr>
            <a:xfrm>
              <a:off x="4111725" y="2330750"/>
              <a:ext cx="1432200" cy="3588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66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8"/>
          <p:cNvSpPr txBox="1"/>
          <p:nvPr/>
        </p:nvSpPr>
        <p:spPr>
          <a:xfrm>
            <a:off x="818700" y="4131743"/>
            <a:ext cx="75066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chemeClr val="accent4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¡Te llegar</a:t>
            </a:r>
            <a:r>
              <a:rPr lang="es-CL" sz="1500" b="1" dirty="0">
                <a:solidFill>
                  <a:schemeClr val="accent4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á</a:t>
            </a:r>
            <a:r>
              <a:rPr lang="es" sz="1500" b="1" dirty="0">
                <a:solidFill>
                  <a:schemeClr val="accent4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 una notificación a tu buzón que te explicamos más adelante!</a:t>
            </a:r>
            <a:endParaRPr sz="1500" b="1" dirty="0">
              <a:solidFill>
                <a:schemeClr val="accent4">
                  <a:lumMod val="5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" name="Imagen 12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BE502335-31C3-40BF-8271-C65DDC31B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031" y="4686349"/>
            <a:ext cx="2438405" cy="304801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11148" r="64864" b="78967"/>
          <a:stretch>
            <a:fillRect/>
          </a:stretch>
        </p:blipFill>
        <p:spPr bwMode="auto">
          <a:xfrm>
            <a:off x="7729614" y="130405"/>
            <a:ext cx="1222074" cy="51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97" y="4590435"/>
            <a:ext cx="1420554" cy="4911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/>
        </p:nvSpPr>
        <p:spPr>
          <a:xfrm>
            <a:off x="303150" y="418925"/>
            <a:ext cx="826062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2000" b="1" dirty="0">
                <a:solidFill>
                  <a:schemeClr val="bg1"/>
                </a:solidFill>
                <a:ea typeface="Roboto" pitchFamily="2" charset="0"/>
                <a:cs typeface="Comfortaa"/>
                <a:sym typeface="Comfortaa"/>
              </a:rPr>
              <a:t>Forma 3: </a:t>
            </a:r>
            <a:r>
              <a:rPr lang="es" sz="2000" b="1" dirty="0">
                <a:solidFill>
                  <a:schemeClr val="bg1"/>
                </a:solidFill>
                <a:latin typeface="+mj-lt"/>
                <a:ea typeface="Roboto" pitchFamily="2" charset="0"/>
                <a:cs typeface="Comfortaa"/>
                <a:sym typeface="Comfortaa"/>
              </a:rPr>
              <a:t>A través de clases de Streaming</a:t>
            </a:r>
            <a:r>
              <a:rPr lang="es" sz="2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Comfortaa"/>
                <a:sym typeface="Comfortaa"/>
              </a:rPr>
              <a:t>, </a:t>
            </a:r>
            <a:r>
              <a:rPr lang="es" sz="2000" b="1" dirty="0">
                <a:solidFill>
                  <a:schemeClr val="bg1"/>
                </a:solidFill>
                <a:latin typeface="+mj-lt"/>
                <a:ea typeface="Roboto" pitchFamily="2" charset="0"/>
                <a:cs typeface="Comfortaa"/>
                <a:sym typeface="Comfortaa"/>
              </a:rPr>
              <a:t>en vivo y por  </a:t>
            </a:r>
            <a:endParaRPr sz="2000" b="1" dirty="0">
              <a:solidFill>
                <a:schemeClr val="bg1"/>
              </a:solidFill>
              <a:latin typeface="+mj-lt"/>
              <a:ea typeface="Roboto" pitchFamily="2" charset="0"/>
              <a:cs typeface="Comfortaa"/>
              <a:sym typeface="Comfortaa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86825" y="1141934"/>
            <a:ext cx="7115797" cy="873211"/>
            <a:chOff x="1577200" y="1228491"/>
            <a:chExt cx="7115797" cy="873211"/>
          </a:xfrm>
        </p:grpSpPr>
        <p:grpSp>
          <p:nvGrpSpPr>
            <p:cNvPr id="122" name="Google Shape;122;p19"/>
            <p:cNvGrpSpPr/>
            <p:nvPr/>
          </p:nvGrpSpPr>
          <p:grpSpPr>
            <a:xfrm>
              <a:off x="2416406" y="1228491"/>
              <a:ext cx="6276591" cy="873211"/>
              <a:chOff x="3993012" y="2882675"/>
              <a:chExt cx="4860300" cy="731700"/>
            </a:xfrm>
          </p:grpSpPr>
          <p:sp>
            <p:nvSpPr>
              <p:cNvPr id="123" name="Google Shape;123;p19"/>
              <p:cNvSpPr/>
              <p:nvPr/>
            </p:nvSpPr>
            <p:spPr>
              <a:xfrm>
                <a:off x="3993012" y="2882675"/>
                <a:ext cx="4860300" cy="731700"/>
              </a:xfrm>
              <a:prstGeom prst="rect">
                <a:avLst/>
              </a:prstGeom>
              <a:solidFill>
                <a:srgbClr val="0C58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9"/>
              <p:cNvSpPr txBox="1"/>
              <p:nvPr/>
            </p:nvSpPr>
            <p:spPr>
              <a:xfrm>
                <a:off x="4254300" y="3083225"/>
                <a:ext cx="4498945" cy="33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300" b="1" dirty="0">
                    <a:solidFill>
                      <a:srgbClr val="FFFFFF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¡Clases en vivo de Prueba de </a:t>
                </a:r>
                <a:r>
                  <a:rPr lang="es-CL" sz="1300" b="1" dirty="0">
                    <a:solidFill>
                      <a:srgbClr val="FFFFFF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T</a:t>
                </a:r>
                <a:r>
                  <a:rPr lang="es" sz="1300" b="1" dirty="0">
                    <a:solidFill>
                      <a:srgbClr val="FFFFFF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ransición y  Curricular</a:t>
                </a:r>
                <a:r>
                  <a:rPr lang="es-CL" sz="1300" b="1" dirty="0">
                    <a:solidFill>
                      <a:srgbClr val="FFFFFF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es</a:t>
                </a:r>
                <a:endParaRPr sz="1300" b="1" dirty="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300" b="1" dirty="0">
                    <a:solidFill>
                      <a:srgbClr val="FFFFFF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guardad</a:t>
                </a:r>
                <a:r>
                  <a:rPr lang="es-CL" sz="1300" b="1" dirty="0">
                    <a:solidFill>
                      <a:srgbClr val="FFFFFF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as</a:t>
                </a:r>
                <a:r>
                  <a:rPr lang="es" sz="1300" b="1" dirty="0">
                    <a:solidFill>
                      <a:srgbClr val="FFFFFF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 automátic</a:t>
                </a:r>
                <a:r>
                  <a:rPr lang="es-CL" sz="1300" b="1" dirty="0">
                    <a:solidFill>
                      <a:srgbClr val="FFFFFF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amente</a:t>
                </a:r>
                <a:r>
                  <a:rPr lang="es" sz="1300" b="1" dirty="0">
                    <a:solidFill>
                      <a:srgbClr val="FFFFFF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 para verl</a:t>
                </a:r>
                <a:r>
                  <a:rPr lang="es-CL" sz="1300" b="1" dirty="0">
                    <a:solidFill>
                      <a:srgbClr val="FFFFFF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a</a:t>
                </a:r>
                <a:r>
                  <a:rPr lang="es" sz="1300" b="1" dirty="0">
                    <a:solidFill>
                      <a:srgbClr val="FFFFFF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s cuantas veces quieras!</a:t>
                </a:r>
                <a:endParaRPr sz="1300" b="1" dirty="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sp>
          <p:nvSpPr>
            <p:cNvPr id="125" name="Google Shape;125;p19"/>
            <p:cNvSpPr/>
            <p:nvPr/>
          </p:nvSpPr>
          <p:spPr>
            <a:xfrm>
              <a:off x="1577200" y="1428088"/>
              <a:ext cx="1061100" cy="474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825" y="2571750"/>
            <a:ext cx="8370351" cy="1900400"/>
          </a:xfrm>
          <a:prstGeom prst="rect">
            <a:avLst/>
          </a:prstGeom>
          <a:noFill/>
          <a:ln w="1905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7" name="Google Shape;127;p19"/>
          <p:cNvSpPr/>
          <p:nvPr/>
        </p:nvSpPr>
        <p:spPr>
          <a:xfrm>
            <a:off x="5189700" y="2811750"/>
            <a:ext cx="1471800" cy="773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1350" y="3149200"/>
            <a:ext cx="752475" cy="371475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Imagen 10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92F15286-617E-438E-BA3D-35EE25E2F15B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821710" y="4635060"/>
            <a:ext cx="2438405" cy="304801"/>
          </a:xfrm>
          <a:prstGeom prst="rect">
            <a:avLst/>
          </a:prstGeom>
        </p:spPr>
      </p:pic>
      <p:pic>
        <p:nvPicPr>
          <p:cNvPr id="10242" name="Picture 2" descr="YouTube Logo | LOGOS de MARCAS">
            <a:hlinkClick r:id="rId6"/>
            <a:extLst>
              <a:ext uri="{FF2B5EF4-FFF2-40B4-BE49-F238E27FC236}">
                <a16:creationId xmlns:a16="http://schemas.microsoft.com/office/drawing/2014/main" id="{319DAB1B-DA33-4437-823E-048B48432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86" y="320662"/>
            <a:ext cx="1148162" cy="6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49" y="4570575"/>
            <a:ext cx="1251638" cy="4327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5C2DBC-4FF1-4CD5-B5DF-777CB9284460}"/>
              </a:ext>
            </a:extLst>
          </p:cNvPr>
          <p:cNvSpPr/>
          <p:nvPr/>
        </p:nvSpPr>
        <p:spPr>
          <a:xfrm>
            <a:off x="0" y="-91436"/>
            <a:ext cx="9144000" cy="5143500"/>
          </a:xfrm>
          <a:prstGeom prst="rect">
            <a:avLst/>
          </a:prstGeom>
          <a:solidFill>
            <a:srgbClr val="F7F7F7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65125" y="318150"/>
            <a:ext cx="857885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es" sz="3200" dirty="0">
                <a:solidFill>
                  <a:schemeClr val="accent5"/>
                </a:solidFill>
                <a:latin typeface="+mj-lt"/>
                <a:ea typeface="Roboto"/>
                <a:sym typeface="Arial"/>
              </a:rPr>
              <a:t>3-¿</a:t>
            </a:r>
            <a:r>
              <a:rPr lang="es-CL" sz="3200" dirty="0">
                <a:solidFill>
                  <a:schemeClr val="accent5"/>
                </a:solidFill>
                <a:latin typeface="+mj-lt"/>
                <a:ea typeface="Roboto"/>
                <a:sym typeface="Arial"/>
              </a:rPr>
              <a:t>Q</a:t>
            </a:r>
            <a:r>
              <a:rPr lang="es" sz="3200" dirty="0">
                <a:solidFill>
                  <a:schemeClr val="accent5"/>
                </a:solidFill>
                <a:latin typeface="+mj-lt"/>
                <a:ea typeface="Roboto"/>
                <a:sym typeface="Arial"/>
              </a:rPr>
              <a:t>ué es el error 404/500?</a:t>
            </a:r>
            <a:endParaRPr sz="3200" dirty="0">
              <a:solidFill>
                <a:schemeClr val="accent5"/>
              </a:solidFill>
              <a:latin typeface="+mj-lt"/>
              <a:ea typeface="Roboto"/>
              <a:sym typeface="Arial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3492350" y="1786050"/>
            <a:ext cx="4861500" cy="15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2860347" y="1261359"/>
            <a:ext cx="6059202" cy="263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66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Esto se puede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 presentar debido a los archivos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 que quedan registrados en el caché y las cookies del navegador que utilizas.</a:t>
            </a:r>
            <a:endParaRPr sz="1600" b="1" dirty="0">
              <a:solidFill>
                <a:schemeClr val="accent4">
                  <a:lumMod val="50000"/>
                </a:schemeClr>
              </a:solidFill>
              <a:latin typeface="+mj-lt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4">
                  <a:lumMod val="50000"/>
                </a:schemeClr>
              </a:solidFill>
              <a:latin typeface="+mj-lt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Te </a:t>
            </a:r>
            <a:r>
              <a:rPr lang="es" sz="16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sugerimos utilizar  Google Chrome, ya que es el navegador </a:t>
            </a:r>
            <a:r>
              <a:rPr lang="es-CL" sz="16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de mayor compatibilidad </a:t>
            </a:r>
            <a:r>
              <a:rPr lang="es" sz="16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Comfortaa"/>
                <a:cs typeface="Comfortaa"/>
                <a:sym typeface="Comfortaa"/>
              </a:rPr>
              <a:t>con nuestro sitio</a:t>
            </a:r>
            <a:r>
              <a:rPr lang="es" sz="1600" b="1" dirty="0">
                <a:solidFill>
                  <a:srgbClr val="660000"/>
                </a:solidFill>
                <a:latin typeface="+mj-lt"/>
                <a:ea typeface="Comfortaa"/>
                <a:cs typeface="Comfortaa"/>
                <a:sym typeface="Comfortaa"/>
              </a:rPr>
              <a:t>.</a:t>
            </a:r>
            <a:endParaRPr sz="1600" b="1" dirty="0">
              <a:solidFill>
                <a:srgbClr val="660000"/>
              </a:solidFill>
              <a:latin typeface="+mj-lt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660000"/>
              </a:solidFill>
              <a:latin typeface="+mj-lt"/>
              <a:ea typeface="Comfortaa"/>
              <a:cs typeface="Comfortaa"/>
              <a:sym typeface="Comfortaa"/>
            </a:endParaRPr>
          </a:p>
        </p:txBody>
      </p:sp>
      <p:pic>
        <p:nvPicPr>
          <p:cNvPr id="8" name="Imagen 7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EECDFDA1-5508-4149-BC73-48FDC0C99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28" y="4206716"/>
            <a:ext cx="3717955" cy="46474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6" y="1298644"/>
            <a:ext cx="1932560" cy="24433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61" y="4084647"/>
            <a:ext cx="2050312" cy="708884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11148" r="64864" b="78967"/>
          <a:stretch>
            <a:fillRect/>
          </a:stretch>
        </p:blipFill>
        <p:spPr bwMode="auto">
          <a:xfrm>
            <a:off x="7625146" y="41049"/>
            <a:ext cx="1294403" cy="704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663375" y="425650"/>
            <a:ext cx="62379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+mj-lt"/>
                <a:ea typeface="Roboto" pitchFamily="2" charset="0"/>
              </a:rPr>
              <a:t>¿Cómo lo soluciono?</a:t>
            </a:r>
            <a:endParaRPr sz="2400" dirty="0">
              <a:latin typeface="+mj-lt"/>
              <a:ea typeface="Roboto" pitchFamily="2" charset="0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-496212" y="3364741"/>
            <a:ext cx="7397487" cy="91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En caso de persistir el error envía un correo a </a:t>
            </a:r>
            <a:r>
              <a:rPr lang="es" sz="1600" b="1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contacto</a:t>
            </a:r>
            <a:r>
              <a:rPr lang="es" sz="1600" b="1" dirty="0">
                <a:solidFill>
                  <a:schemeClr val="accent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@ogr.cl</a:t>
            </a:r>
            <a:r>
              <a:rPr lang="es" sz="1600" b="1" dirty="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 indicando tu rut y el nombre </a:t>
            </a: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de la evaluación con problemas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02E1508-6080-4270-9CC5-98FA5E1780DE}"/>
              </a:ext>
            </a:extLst>
          </p:cNvPr>
          <p:cNvGrpSpPr/>
          <p:nvPr/>
        </p:nvGrpSpPr>
        <p:grpSpPr>
          <a:xfrm>
            <a:off x="128239" y="1073888"/>
            <a:ext cx="8058832" cy="1743740"/>
            <a:chOff x="-60475" y="1516788"/>
            <a:chExt cx="8695500" cy="2583112"/>
          </a:xfrm>
        </p:grpSpPr>
        <p:sp>
          <p:nvSpPr>
            <p:cNvPr id="143" name="Google Shape;143;p21"/>
            <p:cNvSpPr txBox="1"/>
            <p:nvPr/>
          </p:nvSpPr>
          <p:spPr>
            <a:xfrm>
              <a:off x="-60475" y="1516788"/>
              <a:ext cx="8695500" cy="2583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" sz="2000" dirty="0">
                <a:solidFill>
                  <a:srgbClr val="660000"/>
                </a:solidFill>
                <a:ea typeface="Comfortaa"/>
              </a:endParaRPr>
            </a:p>
            <a:p>
              <a:pPr marL="4572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 b="1" dirty="0">
                  <a:solidFill>
                    <a:schemeClr val="bg1"/>
                  </a:solidFill>
                  <a:latin typeface="+mj-lt"/>
                  <a:ea typeface="Comfortaa"/>
                  <a:cs typeface="Comfortaa"/>
                  <a:sym typeface="Comfortaa"/>
                </a:rPr>
                <a:t>Al momento de aparecer el error cierra tu</a:t>
              </a:r>
            </a:p>
            <a:p>
              <a:pPr marL="4572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 b="1" dirty="0">
                  <a:solidFill>
                    <a:schemeClr val="bg1"/>
                  </a:solidFill>
                  <a:latin typeface="+mj-lt"/>
                  <a:ea typeface="Comfortaa"/>
                  <a:cs typeface="Comfortaa"/>
                  <a:sym typeface="Comfortaa"/>
                </a:rPr>
                <a:t> plataforma, elimina cookies y caché de tu navegador, </a:t>
              </a:r>
            </a:p>
            <a:p>
              <a:pPr marL="4572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 b="1" dirty="0">
                  <a:solidFill>
                    <a:schemeClr val="bg1"/>
                  </a:solidFill>
                  <a:latin typeface="+mj-lt"/>
                  <a:ea typeface="Comfortaa"/>
                  <a:cs typeface="Comfortaa"/>
                  <a:sym typeface="Comfortaa"/>
                </a:rPr>
                <a:t>vuelve a  ingresar a la plataforma e intenta nuevamente</a:t>
              </a:r>
            </a:p>
            <a:p>
              <a:pPr marL="4572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 b="1" dirty="0">
                  <a:solidFill>
                    <a:schemeClr val="bg1"/>
                  </a:solidFill>
                  <a:latin typeface="+mj-lt"/>
                  <a:ea typeface="Comfortaa"/>
                  <a:cs typeface="Comfortaa"/>
                  <a:sym typeface="Comfortaa"/>
                </a:rPr>
                <a:t> realizar tu ensayo</a:t>
              </a:r>
              <a:r>
                <a:rPr lang="es" sz="2000" b="1" dirty="0">
                  <a:solidFill>
                    <a:srgbClr val="660000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sz="2000" b="1" dirty="0">
                <a:solidFill>
                  <a:srgbClr val="66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rgbClr val="66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rgbClr val="66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619384" y="1982041"/>
              <a:ext cx="7797289" cy="183929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Imagen 6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id="{6BD51F4A-FEBE-4A12-9697-F7B3A342940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2395868" y="4398714"/>
            <a:ext cx="2438405" cy="3048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75" y="2943656"/>
            <a:ext cx="1414133" cy="1414133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11148" r="64864" b="78967"/>
          <a:stretch>
            <a:fillRect/>
          </a:stretch>
        </p:blipFill>
        <p:spPr bwMode="auto">
          <a:xfrm>
            <a:off x="7705296" y="234317"/>
            <a:ext cx="1220223" cy="584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655</Words>
  <Application>Microsoft Office PowerPoint</Application>
  <PresentationFormat>Presentación en pantalla (16:9)</PresentationFormat>
  <Paragraphs>79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Roboto</vt:lpstr>
      <vt:lpstr>Amatic SC</vt:lpstr>
      <vt:lpstr>Corbel</vt:lpstr>
      <vt:lpstr>Comfortaa</vt:lpstr>
      <vt:lpstr>Wingdings</vt:lpstr>
      <vt:lpstr>Arial</vt:lpstr>
      <vt:lpstr>Source Code Pro</vt:lpstr>
      <vt:lpstr>Beach Day</vt:lpstr>
      <vt:lpstr> Bienvenido a  </vt:lpstr>
      <vt:lpstr>Preguntas   Frecuentes</vt:lpstr>
      <vt:lpstr>1.-Soy nuevo ¿Qué tengo que hacer ?</vt:lpstr>
      <vt:lpstr>Presentación de PowerPoint</vt:lpstr>
      <vt:lpstr>Presentación de PowerPoint</vt:lpstr>
      <vt:lpstr>Presentación de PowerPoint</vt:lpstr>
      <vt:lpstr>Presentación de PowerPoint</vt:lpstr>
      <vt:lpstr>3-¿Qué es el error 404/500?</vt:lpstr>
      <vt:lpstr>¿Cómo lo soluciono?</vt:lpstr>
      <vt:lpstr>Presentación de PowerPoint</vt:lpstr>
      <vt:lpstr>Presentación de PowerPoint</vt:lpstr>
      <vt:lpstr>5.¿y mis resultados?</vt:lpstr>
      <vt:lpstr>Presentación de PowerPoint</vt:lpstr>
      <vt:lpstr>Presentación de PowerPoint</vt:lpstr>
      <vt:lpstr>TEMARIOS PRUEBA DE TRANSICIÓN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 a</dc:title>
  <dc:creator>Maria del Mar</dc:creator>
  <cp:lastModifiedBy>Sandra</cp:lastModifiedBy>
  <cp:revision>95</cp:revision>
  <dcterms:modified xsi:type="dcterms:W3CDTF">2020-07-09T20:38:41Z</dcterms:modified>
</cp:coreProperties>
</file>