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sldIdLst>
    <p:sldId id="256" r:id="rId2"/>
    <p:sldId id="257" r:id="rId3"/>
    <p:sldId id="266" r:id="rId4"/>
    <p:sldId id="258" r:id="rId5"/>
    <p:sldId id="265" r:id="rId6"/>
    <p:sldId id="261" r:id="rId7"/>
    <p:sldId id="262" r:id="rId8"/>
    <p:sldId id="268" r:id="rId9"/>
    <p:sldId id="263" r:id="rId10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B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0DD-9814-4464-857E-F2802BEC58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008C76-225B-4CAF-B197-A376F1F8D8CA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0DD-9814-4464-857E-F2802BEC58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8C76-225B-4CAF-B197-A376F1F8D8CA}" type="slidenum">
              <a:rPr lang="es-CL" smtClean="0"/>
              <a:t>‹Nº›</a:t>
            </a:fld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12 Conector recto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Elipse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0D008C76-225B-4CAF-B197-A376F1F8D8CA}" type="slidenum">
              <a:rPr lang="es-CL" smtClean="0"/>
              <a:t>‹Nº›</a:t>
            </a:fld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0DD-9814-4464-857E-F2802BEC58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0DD-9814-4464-857E-F2802BEC58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0D008C76-225B-4CAF-B197-A376F1F8D8CA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Rectángulo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0DD-9814-4464-857E-F2802BEC58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008C76-225B-4CAF-B197-A376F1F8D8CA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74970DD-9814-4464-857E-F2802BEC58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08C76-225B-4CAF-B197-A376F1F8D8CA}" type="slidenum">
              <a:rPr lang="es-CL" smtClean="0"/>
              <a:t>‹Nº›</a:t>
            </a:fld>
            <a:endParaRPr lang="es-CL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Marcador de contenido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onector recto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Rectángulo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0DD-9814-4464-857E-F2802BEC58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s-CL"/>
          </a:p>
        </p:txBody>
      </p:sp>
      <p:sp>
        <p:nvSpPr>
          <p:cNvPr id="15" name="14 Conector recto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23 Marcador de contenido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contenido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0D008C76-225B-4CAF-B197-A376F1F8D8CA}" type="slidenum">
              <a:rPr lang="es-CL" smtClean="0"/>
              <a:t>‹Nº›</a:t>
            </a:fld>
            <a:endParaRPr lang="es-CL"/>
          </a:p>
        </p:txBody>
      </p:sp>
      <p:sp>
        <p:nvSpPr>
          <p:cNvPr id="23" name="22 Título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0DD-9814-4464-857E-F2802BEC58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0D008C76-225B-4CAF-B197-A376F1F8D8C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9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5 Rectángulo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0DD-9814-4464-857E-F2802BEC58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D008C76-225B-4CAF-B197-A376F1F8D8CA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18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12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19 Marcador de contenido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008C76-225B-4CAF-B197-A376F1F8D8CA}" type="slidenum">
              <a:rPr lang="es-CL" smtClean="0"/>
              <a:t>‹Nº›</a:t>
            </a:fld>
            <a:endParaRPr lang="es-CL"/>
          </a:p>
        </p:txBody>
      </p:sp>
      <p:sp>
        <p:nvSpPr>
          <p:cNvPr id="21" name="20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970DD-9814-4464-857E-F2802BEC58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s-C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Conector recto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19 Rectángulo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11 Elipse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Elipse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0D008C76-225B-4CAF-B197-A376F1F8D8CA}" type="slidenum">
              <a:rPr lang="es-CL" smtClean="0"/>
              <a:t>‹Nº›</a:t>
            </a:fld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2" name="21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74970DD-9814-4464-857E-F2802BEC58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15 Rectángulo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17 Rectángulo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18 Rectángulo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8 Rectángulo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74970DD-9814-4464-857E-F2802BEC5887}" type="datetimeFigureOut">
              <a:rPr lang="es-CL" smtClean="0"/>
              <a:t>25-06-2020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s-CL"/>
          </a:p>
        </p:txBody>
      </p:sp>
      <p:sp>
        <p:nvSpPr>
          <p:cNvPr id="8" name="7 Rectángulo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11 Elipse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14 Elipse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0D008C76-225B-4CAF-B197-A376F1F8D8CA}" type="slidenum">
              <a:rPr lang="es-CL" smtClean="0"/>
              <a:t>‹Nº›</a:t>
            </a:fld>
            <a:endParaRPr lang="es-CL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259632" y="3284984"/>
            <a:ext cx="6400800" cy="1752600"/>
          </a:xfrm>
        </p:spPr>
        <p:txBody>
          <a:bodyPr/>
          <a:lstStyle/>
          <a:p>
            <a:r>
              <a:rPr lang="es-CL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. Sandra </a:t>
            </a:r>
            <a:r>
              <a:rPr lang="es-CL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Abdo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L" sz="5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Resiliencia</a:t>
            </a:r>
            <a:endParaRPr lang="es-CL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5 Imagen" descr="insignia_logo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260648"/>
            <a:ext cx="724535" cy="92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5 Imagen" descr="insignia_logo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6" y="271558"/>
            <a:ext cx="724535" cy="92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62" y="3933056"/>
            <a:ext cx="4135371" cy="2369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8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12416"/>
      </p:ext>
    </p:extLst>
  </p:cSld>
  <p:clrMapOvr>
    <a:masterClrMapping/>
  </p:clrMapOvr>
  <p:transition spd="slow" advTm="591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¿ Que es la Resiliencia?</a:t>
            </a:r>
            <a:endParaRPr lang="es-C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s-CL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s-CL" dirty="0"/>
              <a:t>P</a:t>
            </a:r>
            <a:r>
              <a:rPr lang="es-CL" b="0" dirty="0" smtClean="0"/>
              <a:t>alabra de origen  latín que significa volver atrás o  resaltar.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/>
              <a:t>En el ámbito de las ciencias sociales, se define que una persona es </a:t>
            </a:r>
            <a:r>
              <a:rPr lang="es-CL" dirty="0" err="1" smtClean="0"/>
              <a:t>resiliente</a:t>
            </a:r>
            <a:r>
              <a:rPr lang="es-CL" dirty="0" smtClean="0"/>
              <a:t> cuando es capaz de sobreponerse pese a la adversidad, logrando un desarrollo psicológico sano y exitoso.</a:t>
            </a:r>
          </a:p>
          <a:p>
            <a:pPr marL="0" indent="0">
              <a:buNone/>
            </a:pPr>
            <a:endParaRPr lang="es-CL" b="0" dirty="0"/>
          </a:p>
        </p:txBody>
      </p:sp>
      <p:pic>
        <p:nvPicPr>
          <p:cNvPr id="4" name="5 Imagen" descr="insignia_logo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260648"/>
            <a:ext cx="724535" cy="92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653136"/>
            <a:ext cx="2855714" cy="139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5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33"/>
    </mc:Choice>
    <mc:Fallback xmlns="">
      <p:transition spd="slow" advTm="73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Dimensiones de la Resiliencia</a:t>
            </a:r>
            <a:endParaRPr lang="es-C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s-CL" dirty="0" smtClean="0"/>
          </a:p>
          <a:p>
            <a:endParaRPr lang="es-CL" dirty="0"/>
          </a:p>
          <a:p>
            <a:pPr marL="0" indent="0">
              <a:buNone/>
            </a:pPr>
            <a:r>
              <a:rPr lang="es-CL" dirty="0" smtClean="0"/>
              <a:t>                                           </a:t>
            </a: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Existencial</a:t>
            </a:r>
          </a:p>
          <a:p>
            <a:endParaRPr lang="es-CL" dirty="0"/>
          </a:p>
          <a:p>
            <a:pPr marL="0" indent="0">
              <a:buNone/>
            </a:pP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s-CL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Dimensiones  </a:t>
            </a: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Constructiva</a:t>
            </a:r>
          </a:p>
          <a:p>
            <a:pPr marL="0" indent="0">
              <a:buNone/>
            </a:pPr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</a:t>
            </a:r>
          </a:p>
          <a:p>
            <a:pPr marL="0" indent="0">
              <a:buNone/>
            </a:pP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</a:t>
            </a:r>
            <a:r>
              <a:rPr lang="es-CL" dirty="0"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tica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3851920" y="2420888"/>
            <a:ext cx="2160240" cy="793456"/>
          </a:xfrm>
          <a:prstGeom prst="rightArrow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Flecha derecha"/>
          <p:cNvSpPr/>
          <p:nvPr/>
        </p:nvSpPr>
        <p:spPr>
          <a:xfrm>
            <a:off x="3893305" y="3356992"/>
            <a:ext cx="2160240" cy="792088"/>
          </a:xfrm>
          <a:prstGeom prst="rightArrow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13 Flecha derecha"/>
          <p:cNvSpPr/>
          <p:nvPr/>
        </p:nvSpPr>
        <p:spPr>
          <a:xfrm>
            <a:off x="3893305" y="4365104"/>
            <a:ext cx="2160240" cy="792088"/>
          </a:xfrm>
          <a:prstGeom prst="rightArrow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87740"/>
            <a:ext cx="1661170" cy="146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545" y="2987849"/>
            <a:ext cx="1656184" cy="153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29" y="3933056"/>
            <a:ext cx="2680762" cy="2192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68" y="260648"/>
            <a:ext cx="72548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80"/>
    </mc:Choice>
    <mc:Fallback xmlns="">
      <p:transition spd="slow" advTm="72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97415"/>
            <a:ext cx="7592948" cy="925829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Factores  que influye en el desarrollo de la Resiliencia</a:t>
            </a:r>
            <a:endParaRPr lang="es-C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L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Establecer relaciones de apoyo dentro y fuera de la familia</a:t>
            </a:r>
          </a:p>
          <a:p>
            <a:pPr marL="0" indent="0">
              <a:buNone/>
            </a:pPr>
            <a:endParaRPr lang="es-CL" sz="24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Evitar ver las crisis como obstáculo insuperables</a:t>
            </a:r>
          </a:p>
          <a:p>
            <a:pPr marL="0" indent="0">
              <a:buNone/>
            </a:pPr>
            <a:endParaRPr lang="es-CL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Aceptar que el cambio es parte de la vida</a:t>
            </a:r>
          </a:p>
          <a:p>
            <a:pPr marL="0" indent="0">
              <a:buNone/>
            </a:pPr>
            <a:endParaRPr lang="es-CL" sz="24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Tener metas a alcanzar</a:t>
            </a:r>
          </a:p>
          <a:p>
            <a:pPr marL="0" indent="0">
              <a:buNone/>
            </a:pPr>
            <a:endParaRPr lang="es-CL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Realizar acciones con decisión</a:t>
            </a:r>
          </a:p>
          <a:p>
            <a:pPr>
              <a:buFont typeface="Wingdings" panose="05000000000000000000" pitchFamily="2" charset="2"/>
              <a:buChar char="§"/>
            </a:pPr>
            <a:endParaRPr lang="es-CL" sz="2400" b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dirty="0"/>
          </a:p>
        </p:txBody>
      </p:sp>
      <p:pic>
        <p:nvPicPr>
          <p:cNvPr id="4" name="3 Imagen" descr="insignia_logo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528" y="197415"/>
            <a:ext cx="724535" cy="92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7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15"/>
    </mc:Choice>
    <mc:Fallback xmlns="">
      <p:transition spd="slow" advTm="22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1008112"/>
          </a:xfrm>
        </p:spPr>
        <p:txBody>
          <a:bodyPr>
            <a:normAutofit fontScale="90000"/>
          </a:bodyPr>
          <a:lstStyle/>
          <a:p>
            <a:r>
              <a:rPr lang="es-CL" b="1" dirty="0">
                <a:latin typeface="Calibri" panose="020F0502020204030204" pitchFamily="34" charset="0"/>
                <a:cs typeface="Calibri" panose="020F0502020204030204" pitchFamily="34" charset="0"/>
              </a:rPr>
              <a:t>Factores  que influye en el desarrollo de la Resiliencia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L" sz="2800" dirty="0">
                <a:latin typeface="Calibri" panose="020F0502020204030204" pitchFamily="34" charset="0"/>
                <a:cs typeface="Calibri" panose="020F0502020204030204" pitchFamily="34" charset="0"/>
              </a:rPr>
              <a:t>Buscar oportunidades para </a:t>
            </a:r>
            <a:r>
              <a:rPr lang="es-C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autodescubrirse</a:t>
            </a:r>
          </a:p>
          <a:p>
            <a:pPr marL="0" indent="0">
              <a:buNone/>
            </a:pPr>
            <a:endParaRPr lang="es-CL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Mejorar habilidades de comunicación y resolución de problemas</a:t>
            </a:r>
          </a:p>
          <a:p>
            <a:pPr marL="0" indent="0">
              <a:buNone/>
            </a:pPr>
            <a:endParaRPr lang="es-CL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Cultivar una visión positiva de si mismo/a</a:t>
            </a:r>
          </a:p>
          <a:p>
            <a:pPr marL="0" indent="0">
              <a:buNone/>
            </a:pPr>
            <a:endParaRPr lang="es-CL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No perder la esperanza</a:t>
            </a:r>
          </a:p>
          <a:p>
            <a:pPr marL="0" indent="0">
              <a:buNone/>
            </a:pPr>
            <a:endParaRPr lang="es-CL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Cuida de ti mismo/a</a:t>
            </a:r>
          </a:p>
          <a:p>
            <a:pPr marL="0" indent="0">
              <a:buNone/>
            </a:pPr>
            <a:endParaRPr lang="es-C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2548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19"/>
    </mc:Choice>
    <mc:Fallback xmlns="">
      <p:transition spd="slow" advTm="20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Atributos de una persona Resiliente</a:t>
            </a:r>
            <a:endParaRPr lang="es-C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Autoconocimiento y autoestima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Empatía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Autonomía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Afrontamiento positivo de la adversidad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Conciencia del presente y optimismo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Flexibilidad + Perseverancia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Sociabilidad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Tolerancia a la frustración y a la incertidumbre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3 Imagen" descr="insignia_logo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260648"/>
            <a:ext cx="724535" cy="92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27"/>
    </mc:Choice>
    <mc:Fallback xmlns="">
      <p:transition spd="slow" advTm="201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nsignia_logo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536" y="260648"/>
            <a:ext cx="724535" cy="925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Pilares de la Resiliencia</a:t>
            </a:r>
            <a:endParaRPr lang="es-C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2944" y="1527175"/>
            <a:ext cx="5181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1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02"/>
    </mc:Choice>
    <mc:Fallback xmlns="">
      <p:transition spd="slow" advTm="5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80790"/>
          </a:xfrm>
        </p:spPr>
        <p:txBody>
          <a:bodyPr/>
          <a:lstStyle/>
          <a:p>
            <a:r>
              <a:rPr lang="es-CL" b="1" dirty="0">
                <a:latin typeface="Calibri" panose="020F0502020204030204" pitchFamily="34" charset="0"/>
                <a:cs typeface="Calibri" panose="020F0502020204030204" pitchFamily="34" charset="0"/>
              </a:rPr>
              <a:t>Autoanálisis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Hagamos un simple y corto ejercicio, para analizar aquello con lo que contamos y somos.</a:t>
            </a:r>
          </a:p>
          <a:p>
            <a:r>
              <a:rPr lang="es-CL" dirty="0" smtClean="0">
                <a:latin typeface="Calibri" panose="020F0502020204030204" pitchFamily="34" charset="0"/>
                <a:cs typeface="Calibri" panose="020F0502020204030204" pitchFamily="34" charset="0"/>
              </a:rPr>
              <a:t>Ejemplo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s-CL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725487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723684"/>
              </p:ext>
            </p:extLst>
          </p:nvPr>
        </p:nvGraphicFramePr>
        <p:xfrm>
          <a:off x="1043608" y="3068960"/>
          <a:ext cx="6096000" cy="2564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518620">
                <a:tc>
                  <a:txBody>
                    <a:bodyPr/>
                    <a:lstStyle/>
                    <a:p>
                      <a:r>
                        <a:rPr lang="es-CL" dirty="0" smtClean="0"/>
                        <a:t>Yo tengo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Yo soy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Yo estoy</a:t>
                      </a:r>
                      <a:endParaRPr lang="es-CL" dirty="0"/>
                    </a:p>
                  </a:txBody>
                  <a:tcPr/>
                </a:tc>
              </a:tr>
              <a:tr h="2045552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CL" dirty="0" smtClean="0"/>
                        <a:t>Familia que me quiere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CL" dirty="0" smtClean="0"/>
                        <a:t>Normas</a:t>
                      </a:r>
                      <a:r>
                        <a:rPr lang="es-CL" baseline="0" dirty="0" smtClean="0"/>
                        <a:t> que guían mi actuar</a:t>
                      </a:r>
                      <a:endParaRPr lang="es-CL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CL" dirty="0" smtClean="0"/>
                        <a:t>Hogar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s-CL" dirty="0" smtClean="0"/>
                        <a:t>Respetuoso</a:t>
                      </a:r>
                      <a:r>
                        <a:rPr lang="es-CL" baseline="0" dirty="0" smtClean="0"/>
                        <a:t> con los demás</a:t>
                      </a:r>
                      <a:endParaRPr lang="es-CL" dirty="0" smtClean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CL" dirty="0" smtClean="0"/>
                        <a:t>Capaz de aprender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CL" dirty="0" smtClean="0"/>
                        <a:t>Capaz de compartir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- Acompañado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s-CL" dirty="0" smtClean="0"/>
                        <a:t>Dispuesto a hacerme responsable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6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79"/>
    </mc:Choice>
    <mc:Fallback xmlns="">
      <p:transition spd="slow" advTm="68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Mensaje</a:t>
            </a:r>
            <a:endParaRPr lang="es-C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3 Marcador de contenido" descr="insignia_logo"/>
          <p:cNvPicPr>
            <a:picLocks noGrp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 bwMode="auto">
          <a:xfrm>
            <a:off x="323528" y="260648"/>
            <a:ext cx="65532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Marcador de contenido"/>
          <p:cNvSpPr>
            <a:spLocks noGrp="1"/>
          </p:cNvSpPr>
          <p:nvPr>
            <p:ph sz="half" idx="4294967295"/>
          </p:nvPr>
        </p:nvSpPr>
        <p:spPr>
          <a:xfrm>
            <a:off x="700088" y="1484784"/>
            <a:ext cx="7976368" cy="456835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 modo de conclusión me gustaría que pudiésemos poner en práctica alguno de los factores que más nos generan dificultad o conflicto.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Veamos cada objetivo no como una tarea sino una meta a cumplir.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Ocupémonos en desarrollar nuestro Ser.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L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 recuerdo, los/as espero en el mail </a:t>
            </a:r>
            <a:r>
              <a:rPr lang="es-CL" sz="2800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psicosandrabdo@gmail.com  </a:t>
            </a:r>
            <a:endParaRPr lang="es-CL" sz="2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4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87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86"/>
    </mc:Choice>
    <mc:Fallback xmlns="">
      <p:transition spd="slow" advTm="8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l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ivi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l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686</TotalTime>
  <Words>285</Words>
  <Application>Microsoft Office PowerPoint</Application>
  <PresentationFormat>Presentación en pantalla (4:3)</PresentationFormat>
  <Paragraphs>63</Paragraphs>
  <Slides>9</Slides>
  <Notes>0</Notes>
  <HiddenSlides>0</HiddenSlides>
  <MMClips>9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Civil</vt:lpstr>
      <vt:lpstr>Resiliencia</vt:lpstr>
      <vt:lpstr>¿ Que es la Resiliencia?</vt:lpstr>
      <vt:lpstr>Dimensiones de la Resiliencia</vt:lpstr>
      <vt:lpstr>Factores  que influye en el desarrollo de la Resiliencia</vt:lpstr>
      <vt:lpstr>Factores  que influye en el desarrollo de la Resiliencia</vt:lpstr>
      <vt:lpstr>Atributos de una persona Resiliente</vt:lpstr>
      <vt:lpstr>Pilares de la Resiliencia</vt:lpstr>
      <vt:lpstr>Autoanálisis</vt:lpstr>
      <vt:lpstr>Mensaje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Resiliencia</dc:title>
  <dc:creator>HP</dc:creator>
  <cp:lastModifiedBy>HP</cp:lastModifiedBy>
  <cp:revision>51</cp:revision>
  <dcterms:created xsi:type="dcterms:W3CDTF">2020-06-05T22:37:25Z</dcterms:created>
  <dcterms:modified xsi:type="dcterms:W3CDTF">2020-06-26T00:27:38Z</dcterms:modified>
</cp:coreProperties>
</file>