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C085-D097-499F-B8CE-DABCA92C0630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68137-2FF7-4BD1-AACA-BA46CFF0F2CB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C085-D097-499F-B8CE-DABCA92C0630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8137-2FF7-4BD1-AACA-BA46CFF0F2C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C085-D097-499F-B8CE-DABCA92C0630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8137-2FF7-4BD1-AACA-BA46CFF0F2C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C085-D097-499F-B8CE-DABCA92C0630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8137-2FF7-4BD1-AACA-BA46CFF0F2C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C085-D097-499F-B8CE-DABCA92C0630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8137-2FF7-4BD1-AACA-BA46CFF0F2CB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C085-D097-499F-B8CE-DABCA92C0630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8137-2FF7-4BD1-AACA-BA46CFF0F2CB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C085-D097-499F-B8CE-DABCA92C0630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8137-2FF7-4BD1-AACA-BA46CFF0F2CB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C085-D097-499F-B8CE-DABCA92C0630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8137-2FF7-4BD1-AACA-BA46CFF0F2C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C085-D097-499F-B8CE-DABCA92C0630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8137-2FF7-4BD1-AACA-BA46CFF0F2C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C085-D097-499F-B8CE-DABCA92C0630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8137-2FF7-4BD1-AACA-BA46CFF0F2C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0C085-D097-499F-B8CE-DABCA92C0630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68137-2FF7-4BD1-AACA-BA46CFF0F2CB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170C085-D097-499F-B8CE-DABCA92C0630}" type="datetimeFigureOut">
              <a:rPr lang="es-CL" smtClean="0"/>
              <a:t>22-07-2020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A68137-2FF7-4BD1-AACA-BA46CFF0F2CB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918648" cy="3339803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es-CL" sz="4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¿Cómo podemos continuar nuestro proceso de educación desde nuestro hogar y en familia?</a:t>
            </a:r>
            <a:endParaRPr lang="es-CL" sz="40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Ps</a:t>
            </a:r>
            <a:r>
              <a:rPr lang="es-CL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. Sandra </a:t>
            </a:r>
            <a:r>
              <a:rPr lang="es-CL" dirty="0" err="1" smtClean="0">
                <a:solidFill>
                  <a:schemeClr val="tx1"/>
                </a:solidFill>
                <a:latin typeface="Book Antiqua" panose="02040602050305030304" pitchFamily="18" charset="0"/>
              </a:rPr>
              <a:t>Abdo</a:t>
            </a:r>
            <a:r>
              <a:rPr lang="es-CL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 2020</a:t>
            </a:r>
            <a:endParaRPr lang="es-CL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pic>
        <p:nvPicPr>
          <p:cNvPr id="5" name="4 Imagen" descr="https://encrypted-tbn1.gstatic.com/images?q=tbn:ANd9GcTUwKJXGXdGwGyvu7qfoT9hn5aord5W1kybGlIJRnMOC1h7JAL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356992"/>
            <a:ext cx="1728192" cy="1800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</p:pic>
      <p:pic>
        <p:nvPicPr>
          <p:cNvPr id="6" name="5 Imagen" descr="insignia_log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576" y="188640"/>
            <a:ext cx="724535" cy="925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79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s-CL" sz="4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Los padres como educadores</a:t>
            </a:r>
            <a:endParaRPr lang="es-CL" sz="40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endParaRPr lang="es-MX" sz="2000" dirty="0" smtClean="0">
              <a:solidFill>
                <a:schemeClr val="accent3">
                  <a:lumMod val="20000"/>
                  <a:lumOff val="80000"/>
                </a:schemeClr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MX" sz="20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Es </a:t>
            </a:r>
            <a:r>
              <a:rPr lang="es-MX" sz="2000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fundamental resaltar el </a:t>
            </a:r>
            <a:r>
              <a:rPr lang="es-MX" sz="2000" b="1" u="sng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papel educador de los padres</a:t>
            </a:r>
            <a:r>
              <a:rPr lang="es-MX" sz="2000" u="sng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es-MX" sz="2000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durante todas las etapas </a:t>
            </a:r>
            <a:r>
              <a:rPr lang="es-MX" sz="20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del desarrollo de sus hijos/as.</a:t>
            </a:r>
            <a:endParaRPr lang="es-MX" sz="2000" dirty="0">
              <a:solidFill>
                <a:schemeClr val="tx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MX" sz="2000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Los padres </a:t>
            </a:r>
            <a:r>
              <a:rPr lang="es-MX" sz="20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deberíamos </a:t>
            </a:r>
            <a:r>
              <a:rPr lang="es-MX" sz="2000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organizar y </a:t>
            </a:r>
            <a:r>
              <a:rPr lang="es-MX" sz="20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estructurar nuestro hogar desde el aseo diario, de nuestra casa, así como supervisar la higiene de nuestros hijos/as.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0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Trabajar en las actividades hogareñas en conjunto con los niños/as, haciéndolos responsables de sus artículos de estudio, ropa, lugar de descanso (camas).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sz="20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es-MX" sz="2000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E</a:t>
            </a:r>
            <a:r>
              <a:rPr lang="es-MX" sz="20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l </a:t>
            </a:r>
            <a:r>
              <a:rPr lang="es-MX" sz="2000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fin </a:t>
            </a:r>
            <a:r>
              <a:rPr lang="es-MX" sz="20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de estos consejos, es intentar </a:t>
            </a:r>
            <a:r>
              <a:rPr lang="es-MX" sz="2000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que </a:t>
            </a:r>
            <a:r>
              <a:rPr lang="es-MX" sz="20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nuestras familias </a:t>
            </a:r>
            <a:r>
              <a:rPr lang="es-MX" sz="2000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sean felices y se desarrollen de modo sano, en un </a:t>
            </a:r>
            <a:r>
              <a:rPr lang="es-MX" sz="20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clima </a:t>
            </a:r>
            <a:r>
              <a:rPr lang="es-MX" sz="2000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relativamente </a:t>
            </a:r>
            <a:r>
              <a:rPr lang="es-MX" sz="20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armónico, incluso en situaciones de crisis.</a:t>
            </a:r>
          </a:p>
          <a:p>
            <a:endParaRPr lang="es-MX" sz="2000" dirty="0">
              <a:solidFill>
                <a:schemeClr val="tx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marL="0" indent="0">
              <a:buNone/>
            </a:pPr>
            <a:endParaRPr lang="es-CL" sz="2000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099344"/>
            <a:ext cx="2049553" cy="1496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493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075240" cy="1267544"/>
          </a:xfrm>
        </p:spPr>
        <p:txBody>
          <a:bodyPr/>
          <a:lstStyle/>
          <a:p>
            <a:r>
              <a:rPr lang="es-MX" sz="4000" dirty="0" smtClean="0">
                <a:effectLst/>
                <a:latin typeface="Book Antiqua" panose="02040602050305030304" pitchFamily="18" charset="0"/>
              </a:rPr>
              <a:t> </a:t>
            </a:r>
            <a:r>
              <a:rPr lang="es-MX" sz="40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</a:rPr>
              <a:t>Los padres como educadores </a:t>
            </a:r>
            <a:endParaRPr lang="es-CL" sz="4000" dirty="0">
              <a:solidFill>
                <a:schemeClr val="tx1"/>
              </a:solidFill>
              <a:effectLst/>
              <a:latin typeface="Book Antiqua" panose="020406020503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C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Es importante </a:t>
            </a:r>
            <a:r>
              <a:rPr lang="es-C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recalcar que </a:t>
            </a:r>
            <a:r>
              <a:rPr lang="es-C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en los niños/as, no solo en estos días de pandemia, el lavado </a:t>
            </a:r>
            <a:r>
              <a:rPr lang="es-CL" sz="2000" dirty="0">
                <a:solidFill>
                  <a:schemeClr val="tx1"/>
                </a:solidFill>
                <a:latin typeface="Book Antiqua" panose="02040602050305030304" pitchFamily="18" charset="0"/>
              </a:rPr>
              <a:t>de manos con jabón, la ventilación de los hogares, la limpieza de superficies con productos desinfectantes y la disminución del contacto </a:t>
            </a:r>
            <a:r>
              <a:rPr lang="es-CL" sz="20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físico.</a:t>
            </a:r>
          </a:p>
          <a:p>
            <a:pPr marL="0" indent="0">
              <a:buNone/>
            </a:pPr>
            <a:endParaRPr lang="es-CL" sz="2000" dirty="0" smtClean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sz="2000" dirty="0">
                <a:latin typeface="Book Antiqua" panose="02040602050305030304" pitchFamily="18" charset="0"/>
                <a:cs typeface="Arial" pitchFamily="34" charset="0"/>
              </a:rPr>
              <a:t>La verdadera y auténtica educación es aquella que se ha impartido en el seno del hogar, en donde </a:t>
            </a:r>
            <a:r>
              <a:rPr lang="es-CL" sz="2000" b="1" dirty="0">
                <a:latin typeface="Book Antiqua" panose="02040602050305030304" pitchFamily="18" charset="0"/>
                <a:cs typeface="Arial" pitchFamily="34" charset="0"/>
              </a:rPr>
              <a:t>los padres saben exactamente qué es lo que quieren que sus hijos aprendan y cultiven para su futura vida.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 </a:t>
            </a:r>
            <a:endParaRPr lang="es-CL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CL" sz="2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s-CL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CL" sz="2000" dirty="0">
              <a:latin typeface="Book Antiqua" panose="0204060205030503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2771800" cy="2032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479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/>
          <a:lstStyle/>
          <a:p>
            <a:r>
              <a:rPr lang="es-CL" sz="4000" dirty="0" smtClean="0">
                <a:latin typeface="Book Antiqua" panose="02040602050305030304" pitchFamily="18" charset="0"/>
              </a:rPr>
              <a:t>Aspectos a considerar</a:t>
            </a:r>
            <a:endParaRPr lang="es-CL" sz="4000" dirty="0">
              <a:latin typeface="Book Antiqua" panose="020406020503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CL" sz="2200" b="1" dirty="0">
                <a:latin typeface="Book Antiqua" panose="02040602050305030304" pitchFamily="18" charset="0"/>
                <a:cs typeface="Arial" pitchFamily="34" charset="0"/>
              </a:rPr>
              <a:t>La educación no debe apuntar sólo a lo intelectual o al contenido.</a:t>
            </a:r>
            <a:r>
              <a:rPr lang="es-CL" sz="2200" dirty="0">
                <a:latin typeface="Book Antiqua" panose="02040602050305030304" pitchFamily="18" charset="0"/>
                <a:cs typeface="Arial" pitchFamily="34" charset="0"/>
              </a:rPr>
              <a:t> Es imprescindible educar la afectividad. </a:t>
            </a:r>
          </a:p>
          <a:p>
            <a:pPr>
              <a:buFont typeface="Wingdings" panose="05000000000000000000" pitchFamily="2" charset="2"/>
              <a:buChar char="Ø"/>
            </a:pPr>
            <a:endParaRPr lang="es-CL" sz="2200" dirty="0">
              <a:latin typeface="Book Antiqua" panose="02040602050305030304" pitchFamily="18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sz="2200" dirty="0">
                <a:latin typeface="Book Antiqua" panose="02040602050305030304" pitchFamily="18" charset="0"/>
                <a:cs typeface="Arial" pitchFamily="34" charset="0"/>
              </a:rPr>
              <a:t>Para educar se debe </a:t>
            </a:r>
            <a:r>
              <a:rPr lang="es-CL" sz="2200" b="1" dirty="0">
                <a:latin typeface="Book Antiqua" panose="02040602050305030304" pitchFamily="18" charset="0"/>
                <a:cs typeface="Arial" pitchFamily="34" charset="0"/>
              </a:rPr>
              <a:t>renunciar al enojo.</a:t>
            </a:r>
            <a:r>
              <a:rPr lang="es-CL" sz="2200" dirty="0">
                <a:latin typeface="Book Antiqua" panose="02040602050305030304" pitchFamily="18" charset="0"/>
                <a:cs typeface="Arial" pitchFamily="34" charset="0"/>
              </a:rPr>
              <a:t> ”A  mayor grito menor escucha.”</a:t>
            </a:r>
          </a:p>
          <a:p>
            <a:pPr>
              <a:buFont typeface="Wingdings" panose="05000000000000000000" pitchFamily="2" charset="2"/>
              <a:buChar char="Ø"/>
            </a:pPr>
            <a:endParaRPr lang="es-CL" sz="2200" dirty="0">
              <a:latin typeface="Book Antiqua" panose="02040602050305030304" pitchFamily="18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sz="2200" b="1" dirty="0">
                <a:latin typeface="Book Antiqua" panose="02040602050305030304" pitchFamily="18" charset="0"/>
                <a:cs typeface="Arial" pitchFamily="34" charset="0"/>
              </a:rPr>
              <a:t>Gánate la confianza de tu hijo.</a:t>
            </a:r>
            <a:r>
              <a:rPr lang="es-CL" sz="2200" dirty="0">
                <a:latin typeface="Book Antiqua" panose="02040602050305030304" pitchFamily="18" charset="0"/>
                <a:cs typeface="Arial" pitchFamily="34" charset="0"/>
              </a:rPr>
              <a:t> Si te ha contado un secreto, debes guardarlo con respeto como si fuera de confesión.</a:t>
            </a:r>
          </a:p>
          <a:p>
            <a:pPr>
              <a:buFont typeface="Wingdings" panose="05000000000000000000" pitchFamily="2" charset="2"/>
              <a:buChar char="Ø"/>
            </a:pPr>
            <a:endParaRPr lang="es-CL" sz="2200" dirty="0">
              <a:latin typeface="Book Antiqua" panose="02040602050305030304" pitchFamily="18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sz="2200" dirty="0">
                <a:latin typeface="Book Antiqua" panose="02040602050305030304" pitchFamily="18" charset="0"/>
                <a:cs typeface="Arial" pitchFamily="34" charset="0"/>
              </a:rPr>
              <a:t>Debes </a:t>
            </a:r>
            <a:r>
              <a:rPr lang="es-CL" sz="2200" b="1" dirty="0">
                <a:latin typeface="Book Antiqua" panose="02040602050305030304" pitchFamily="18" charset="0"/>
                <a:cs typeface="Arial" pitchFamily="34" charset="0"/>
              </a:rPr>
              <a:t>estar </a:t>
            </a:r>
            <a:r>
              <a:rPr lang="es-CL" sz="2200" b="1" dirty="0" smtClean="0">
                <a:latin typeface="Book Antiqua" panose="02040602050305030304" pitchFamily="18" charset="0"/>
                <a:cs typeface="Arial" pitchFamily="34" charset="0"/>
              </a:rPr>
              <a:t>atento/a </a:t>
            </a:r>
            <a:r>
              <a:rPr lang="es-CL" sz="2200" b="1" dirty="0">
                <a:latin typeface="Book Antiqua" panose="02040602050305030304" pitchFamily="18" charset="0"/>
                <a:cs typeface="Arial" pitchFamily="34" charset="0"/>
              </a:rPr>
              <a:t>a todo aquello que necesite conversar y clarificar.</a:t>
            </a:r>
          </a:p>
          <a:p>
            <a:pPr>
              <a:buNone/>
            </a:pPr>
            <a:endParaRPr lang="es-CL" sz="2200" dirty="0">
              <a:latin typeface="Book Antiqua" panose="02040602050305030304" pitchFamily="18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CL" sz="2200" b="1" dirty="0">
                <a:latin typeface="Book Antiqua" panose="02040602050305030304" pitchFamily="18" charset="0"/>
                <a:cs typeface="Arial" pitchFamily="34" charset="0"/>
              </a:rPr>
              <a:t>Aprende a escuchar para entender y no simplemente para responder.</a:t>
            </a:r>
            <a:r>
              <a:rPr lang="es-CL" sz="2200" dirty="0">
                <a:latin typeface="Book Antiqua" panose="02040602050305030304" pitchFamily="18" charset="0"/>
                <a:cs typeface="Arial" pitchFamily="34" charset="0"/>
              </a:rPr>
              <a:t> Los hijos quieren hablar no sólo porque quieren respuestas sino para compartir sus experiencias y situaciones nuevas para ellos.</a:t>
            </a:r>
          </a:p>
          <a:p>
            <a:pPr>
              <a:buNone/>
            </a:pPr>
            <a:endParaRPr lang="es-CL" sz="2200" dirty="0">
              <a:latin typeface="Book Antiqua" panose="02040602050305030304" pitchFamily="18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C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s-CL" sz="4000" dirty="0">
                <a:latin typeface="Book Antiqua" panose="02040602050305030304" pitchFamily="18" charset="0"/>
              </a:rPr>
              <a:t>Aspectos a considerar</a:t>
            </a:r>
            <a:endParaRPr lang="es-CL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s-CL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El amor, el respeto, la honestidad, la verdad, la lealtad</a:t>
            </a:r>
            <a:r>
              <a:rPr lang="es-CL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 y </a:t>
            </a:r>
            <a:r>
              <a:rPr lang="es-CL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la fidelidad  (valores) </a:t>
            </a:r>
            <a:r>
              <a:rPr lang="es-CL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no son cosas que el colegio esté llamado a inculcar de modo primario. Todo esto </a:t>
            </a:r>
            <a:r>
              <a:rPr lang="es-CL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se aprende en casa.</a:t>
            </a:r>
          </a:p>
          <a:p>
            <a:pPr>
              <a:buNone/>
            </a:pPr>
            <a:endParaRPr lang="es-CL" sz="2000" b="1" dirty="0">
              <a:solidFill>
                <a:schemeClr val="accent3">
                  <a:lumMod val="20000"/>
                  <a:lumOff val="80000"/>
                </a:schemeClr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s-CL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Eduque positivamente, </a:t>
            </a:r>
            <a:r>
              <a:rPr lang="es-CL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enseñe lo que se debe hacer, en vez de estar diciendo permanentemente qué no debe hacer. </a:t>
            </a:r>
            <a:r>
              <a:rPr lang="es-CL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Educar con prohibiciones no es lo más acertado. Lo prohibido siempre causa curiosidad.</a:t>
            </a:r>
          </a:p>
          <a:p>
            <a:pPr>
              <a:buNone/>
            </a:pPr>
            <a:endParaRPr lang="es-CL" sz="2000" dirty="0">
              <a:solidFill>
                <a:schemeClr val="accent3">
                  <a:lumMod val="20000"/>
                  <a:lumOff val="80000"/>
                </a:schemeClr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s-CL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 No diga que haga, hágalo con él.</a:t>
            </a:r>
            <a:r>
              <a:rPr lang="es-CL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 Por ejemplo: Si se trata de aprender a hacer la cama , hágala con él/ella</a:t>
            </a:r>
          </a:p>
          <a:p>
            <a:pPr>
              <a:buNone/>
            </a:pPr>
            <a:endParaRPr lang="es-CL" sz="2000" dirty="0">
              <a:solidFill>
                <a:schemeClr val="accent3">
                  <a:lumMod val="20000"/>
                  <a:lumOff val="80000"/>
                </a:schemeClr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s-CL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 Recuerda que </a:t>
            </a:r>
            <a:r>
              <a:rPr lang="es-CL" sz="20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el primer modelo de aprendizaje para la vida lo  tiene en usted.</a:t>
            </a:r>
            <a:r>
              <a:rPr lang="es-CL" sz="2000" dirty="0">
                <a:solidFill>
                  <a:schemeClr val="accent3">
                    <a:lumMod val="20000"/>
                    <a:lumOff val="80000"/>
                  </a:schemeClr>
                </a:solidFill>
                <a:latin typeface="Book Antiqua" panose="02040602050305030304" pitchFamily="18" charset="0"/>
                <a:cs typeface="Arial" pitchFamily="34" charset="0"/>
              </a:rPr>
              <a:t> Él seguirá sus pasos.</a:t>
            </a:r>
          </a:p>
        </p:txBody>
      </p:sp>
    </p:spTree>
    <p:extLst>
      <p:ext uri="{BB962C8B-B14F-4D97-AF65-F5344CB8AC3E}">
        <p14:creationId xmlns:p14="http://schemas.microsoft.com/office/powerpoint/2010/main" val="157576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148</TotalTime>
  <Words>249</Words>
  <Application>Microsoft Office PowerPoint</Application>
  <PresentationFormat>Presentación en pantalla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Ejecutivo</vt:lpstr>
      <vt:lpstr>¿Cómo podemos continuar nuestro proceso de educación desde nuestro hogar y en familia?</vt:lpstr>
      <vt:lpstr>Los padres como educadores</vt:lpstr>
      <vt:lpstr> Los padres como educadores </vt:lpstr>
      <vt:lpstr>Aspectos a considerar</vt:lpstr>
      <vt:lpstr>Aspectos a considerar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podemos continuar nuestro proceso de educación desde nuestro hogar?</dc:title>
  <dc:creator>HP</dc:creator>
  <cp:lastModifiedBy>HP</cp:lastModifiedBy>
  <cp:revision>31</cp:revision>
  <dcterms:created xsi:type="dcterms:W3CDTF">2020-04-08T18:54:36Z</dcterms:created>
  <dcterms:modified xsi:type="dcterms:W3CDTF">2020-07-22T19:24:58Z</dcterms:modified>
</cp:coreProperties>
</file>