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1" r:id="rId5"/>
    <p:sldId id="256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63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603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937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3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53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425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94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57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60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7790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943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1ADC9-7C49-4859-8FAF-F77DF68A1F14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89CC0-6104-4A2F-B2DC-100A3429596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983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fif"/><Relationship Id="rId5" Type="http://schemas.openxmlformats.org/officeDocument/2006/relationships/image" Target="../media/image4.jpg"/><Relationship Id="rId4" Type="http://schemas.openxmlformats.org/officeDocument/2006/relationships/image" Target="../media/image3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83639"/>
            <a:ext cx="9540000" cy="2052000"/>
          </a:xfrm>
        </p:spPr>
        <p:txBody>
          <a:bodyPr/>
          <a:lstStyle/>
          <a:p>
            <a:r>
              <a:rPr lang="es-CL" spc="300" dirty="0"/>
              <a:t>Los Métodos de la Filosofía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49013"/>
            <a:ext cx="9144000" cy="1655762"/>
          </a:xfrm>
        </p:spPr>
        <p:txBody>
          <a:bodyPr/>
          <a:lstStyle/>
          <a:p>
            <a:r>
              <a:rPr lang="es-CL" b="1" dirty="0">
                <a:solidFill>
                  <a:srgbClr val="FF0000"/>
                </a:solidFill>
              </a:rPr>
              <a:t>Sentido y estructura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43944" y="187347"/>
            <a:ext cx="105091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 APRENDIZAJE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Aplicar principios y herramientas de argumentación en el diálogo, la escritura y diferentes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contextos, considerando la consistencia y rigurosidad lógica, la identificación de razonamientos válidos e inválidos y métodos de razonamiento filosófico. 	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210704" y="1595632"/>
            <a:ext cx="5375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Tema: Mapeo de los métodos filosóficos </a:t>
            </a:r>
            <a:endParaRPr lang="es-C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1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" t="23738"/>
          <a:stretch/>
        </p:blipFill>
        <p:spPr>
          <a:xfrm>
            <a:off x="257576" y="103031"/>
            <a:ext cx="4623517" cy="354837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48"/>
          <a:stretch/>
        </p:blipFill>
        <p:spPr>
          <a:xfrm rot="1164532">
            <a:off x="257576" y="2808936"/>
            <a:ext cx="2409825" cy="19304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1758">
            <a:off x="7994330" y="2463388"/>
            <a:ext cx="3769450" cy="2110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0867">
            <a:off x="6305497" y="13729"/>
            <a:ext cx="2911413" cy="29114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080" y="4739425"/>
            <a:ext cx="2619375" cy="1743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493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788455" y="5052085"/>
            <a:ext cx="2016000" cy="643944"/>
          </a:xfrm>
          <a:prstGeom prst="round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36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Filosofía</a:t>
            </a:r>
            <a:r>
              <a:rPr lang="es-CL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5788455" y="6097509"/>
            <a:ext cx="2016000" cy="643944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3600" b="1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Ciencias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368030" y="350443"/>
            <a:ext cx="4272946" cy="643944"/>
          </a:xfrm>
          <a:prstGeom prst="round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>
            <a:prstTxWarp prst="textDoubleWave1">
              <a:avLst/>
            </a:prstTxWarp>
          </a:bodyPr>
          <a:lstStyle/>
          <a:p>
            <a:pPr algn="ctr"/>
            <a:r>
              <a:rPr lang="es-CL" sz="2400" b="1" dirty="0">
                <a:solidFill>
                  <a:srgbClr val="FF0066"/>
                </a:solidFill>
              </a:rPr>
              <a:t>El Método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5574694" y="398837"/>
            <a:ext cx="2243376" cy="1739994"/>
          </a:xfrm>
          <a:prstGeom prst="roundRect">
            <a:avLst/>
          </a:prstGeom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>
            <a:prstTxWarp prst="textWave2">
              <a:avLst/>
            </a:prstTxWarp>
          </a:bodyPr>
          <a:lstStyle/>
          <a:p>
            <a:pPr algn="ctr"/>
            <a:r>
              <a:rPr lang="es-CL" sz="2400" b="1" dirty="0">
                <a:solidFill>
                  <a:srgbClr val="FF0066"/>
                </a:solidFill>
              </a:rPr>
              <a:t>procedimiento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9083935" y="6097509"/>
            <a:ext cx="2880000" cy="643944"/>
          </a:xfrm>
          <a:prstGeom prst="roundRect">
            <a:avLst/>
          </a:prstGeom>
          <a:ln w="28575"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>
            <a:prstTxWarp prst="textInflateBottom">
              <a:avLst/>
            </a:prstTxWarp>
          </a:bodyPr>
          <a:lstStyle/>
          <a:p>
            <a:pPr algn="ctr"/>
            <a:r>
              <a:rPr lang="es-CL" sz="3200" b="1" dirty="0">
                <a:solidFill>
                  <a:srgbClr val="FF0000"/>
                </a:solidFill>
                <a:latin typeface="Bodoni MT Black" panose="02070A03080606020203" pitchFamily="18" charset="0"/>
              </a:rPr>
              <a:t>Conocimiento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9702628" y="1895492"/>
            <a:ext cx="2162833" cy="643944"/>
          </a:xfrm>
          <a:prstGeom prst="roundRect">
            <a:avLst/>
          </a:prstGeom>
          <a:ln w="28575">
            <a:solidFill>
              <a:srgbClr val="0070C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Reproducible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9702628" y="1026546"/>
            <a:ext cx="2422460" cy="643944"/>
          </a:xfrm>
          <a:prstGeom prst="roundRect">
            <a:avLst/>
          </a:prstGeom>
          <a:ln w="28575">
            <a:solidFill>
              <a:srgbClr val="0070C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fundamentado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9702628" y="78058"/>
            <a:ext cx="1867436" cy="643944"/>
          </a:xfrm>
          <a:prstGeom prst="roundRect">
            <a:avLst/>
          </a:prstGeom>
          <a:ln w="28575">
            <a:solidFill>
              <a:srgbClr val="0070C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Seguro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370734" y="2552025"/>
            <a:ext cx="2016000" cy="643944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CL" sz="2400" b="1" i="1" dirty="0"/>
              <a:t>sentido común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665740" y="4343945"/>
            <a:ext cx="1867436" cy="643944"/>
          </a:xfrm>
          <a:prstGeom prst="roundRect">
            <a:avLst>
              <a:gd name="adj" fmla="val 0"/>
            </a:avLst>
          </a:prstGeom>
          <a:ln w="28575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>
            <a:prstTxWarp prst="textWave2">
              <a:avLst>
                <a:gd name="adj1" fmla="val 20000"/>
                <a:gd name="adj2" fmla="val -3767"/>
              </a:avLst>
            </a:prstTxWarp>
          </a:bodyPr>
          <a:lstStyle/>
          <a:p>
            <a:pPr algn="ctr"/>
            <a:r>
              <a:rPr lang="es-CL" sz="24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causas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9702628" y="2788529"/>
            <a:ext cx="1867436" cy="643944"/>
          </a:xfrm>
          <a:prstGeom prst="roundRect">
            <a:avLst/>
          </a:prstGeom>
          <a:ln w="28575">
            <a:solidFill>
              <a:srgbClr val="0070C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Enseñable 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9702628" y="5228563"/>
            <a:ext cx="1584000" cy="6439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>
            <a:prstTxWarp prst="textInflateBottom">
              <a:avLst/>
            </a:prstTxWarp>
          </a:bodyPr>
          <a:lstStyle/>
          <a:p>
            <a:pPr algn="ctr"/>
            <a:r>
              <a:rPr lang="es-CL" sz="3200" b="1" dirty="0">
                <a:latin typeface="Bodoni MT Black" panose="02070A03080606020203" pitchFamily="18" charset="0"/>
              </a:rPr>
              <a:t>Acción </a:t>
            </a:r>
          </a:p>
        </p:txBody>
      </p:sp>
      <p:cxnSp>
        <p:nvCxnSpPr>
          <p:cNvPr id="17" name="Conector angular 16"/>
          <p:cNvCxnSpPr>
            <a:stCxn id="6" idx="2"/>
            <a:endCxn id="7" idx="1"/>
          </p:cNvCxnSpPr>
          <p:nvPr/>
        </p:nvCxnSpPr>
        <p:spPr>
          <a:xfrm rot="16200000" flipH="1">
            <a:off x="3902375" y="-403486"/>
            <a:ext cx="274447" cy="3070191"/>
          </a:xfrm>
          <a:prstGeom prst="bentConnector2">
            <a:avLst/>
          </a:prstGeom>
          <a:ln w="82550" cap="rnd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curvado 21"/>
          <p:cNvCxnSpPr>
            <a:stCxn id="7" idx="3"/>
            <a:endCxn id="11" idx="1"/>
          </p:cNvCxnSpPr>
          <p:nvPr/>
        </p:nvCxnSpPr>
        <p:spPr>
          <a:xfrm flipV="1">
            <a:off x="7818070" y="400030"/>
            <a:ext cx="1884558" cy="868804"/>
          </a:xfrm>
          <a:prstGeom prst="curvedConnector3">
            <a:avLst/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curvado 24"/>
          <p:cNvCxnSpPr>
            <a:stCxn id="7" idx="3"/>
            <a:endCxn id="10" idx="1"/>
          </p:cNvCxnSpPr>
          <p:nvPr/>
        </p:nvCxnSpPr>
        <p:spPr>
          <a:xfrm>
            <a:off x="7818070" y="1268834"/>
            <a:ext cx="1884558" cy="79684"/>
          </a:xfrm>
          <a:prstGeom prst="curvedConnector3">
            <a:avLst/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curvado 26"/>
          <p:cNvCxnSpPr>
            <a:stCxn id="7" idx="3"/>
            <a:endCxn id="9" idx="1"/>
          </p:cNvCxnSpPr>
          <p:nvPr/>
        </p:nvCxnSpPr>
        <p:spPr>
          <a:xfrm>
            <a:off x="7818070" y="1268834"/>
            <a:ext cx="1884558" cy="948630"/>
          </a:xfrm>
          <a:prstGeom prst="curvedConnector3">
            <a:avLst/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curvado 28"/>
          <p:cNvCxnSpPr>
            <a:stCxn id="7" idx="3"/>
            <a:endCxn id="14" idx="1"/>
          </p:cNvCxnSpPr>
          <p:nvPr/>
        </p:nvCxnSpPr>
        <p:spPr>
          <a:xfrm>
            <a:off x="7818070" y="1268834"/>
            <a:ext cx="1884558" cy="1841667"/>
          </a:xfrm>
          <a:prstGeom prst="curvedConnector3">
            <a:avLst/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echa abajo 31"/>
          <p:cNvSpPr/>
          <p:nvPr/>
        </p:nvSpPr>
        <p:spPr>
          <a:xfrm>
            <a:off x="9432057" y="3709010"/>
            <a:ext cx="2138007" cy="1440011"/>
          </a:xfrm>
          <a:prstGeom prst="downArrow">
            <a:avLst>
              <a:gd name="adj1" fmla="val 78769"/>
              <a:gd name="adj2" fmla="val 50000"/>
            </a:avLst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en el mundo de(l) la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3671548" y="884550"/>
            <a:ext cx="808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es un </a:t>
            </a:r>
          </a:p>
        </p:txBody>
      </p:sp>
      <p:sp>
        <p:nvSpPr>
          <p:cNvPr id="34" name="CuadroTexto 33"/>
          <p:cNvSpPr txBox="1"/>
          <p:nvPr/>
        </p:nvSpPr>
        <p:spPr>
          <a:xfrm rot="17685882">
            <a:off x="7117201" y="1224977"/>
            <a:ext cx="3006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que se caracteriza  por ser </a:t>
            </a:r>
          </a:p>
        </p:txBody>
      </p:sp>
      <p:cxnSp>
        <p:nvCxnSpPr>
          <p:cNvPr id="38" name="Conector angular 37"/>
          <p:cNvCxnSpPr>
            <a:endCxn id="4" idx="3"/>
          </p:cNvCxnSpPr>
          <p:nvPr/>
        </p:nvCxnSpPr>
        <p:spPr>
          <a:xfrm rot="10800000">
            <a:off x="7804455" y="5374057"/>
            <a:ext cx="1279480" cy="1045424"/>
          </a:xfrm>
          <a:prstGeom prst="bentConnector3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>
            <a:stCxn id="8" idx="1"/>
            <a:endCxn id="5" idx="3"/>
          </p:cNvCxnSpPr>
          <p:nvPr/>
        </p:nvCxnSpPr>
        <p:spPr>
          <a:xfrm flipH="1">
            <a:off x="7804455" y="6419481"/>
            <a:ext cx="1279480" cy="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33104" y="3542540"/>
            <a:ext cx="1867436" cy="643944"/>
          </a:xfrm>
          <a:prstGeom prst="roundRect">
            <a:avLst/>
          </a:prstGeom>
          <a:ln w="28575"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ln w="2222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8100000" scaled="1"/>
                  <a:tileRect/>
                </a:gradFill>
              </a:rPr>
              <a:t> razonables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43118" y="5142238"/>
            <a:ext cx="1867436" cy="643944"/>
          </a:xfrm>
          <a:prstGeom prst="roundRect">
            <a:avLst/>
          </a:prstGeom>
          <a:ln w="28575"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ln w="2222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8100000" scaled="1"/>
                  <a:tileRect/>
                </a:gradFill>
              </a:rPr>
              <a:t> objetivas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33104" y="4296848"/>
            <a:ext cx="1867436" cy="643944"/>
          </a:xfrm>
          <a:prstGeom prst="roundRect">
            <a:avLst/>
          </a:prstGeom>
          <a:ln w="28575"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800" b="1" dirty="0">
                <a:ln w="2222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8100000" scaled="1"/>
                  <a:tileRect/>
                </a:gradFill>
              </a:rPr>
              <a:t> profundas</a:t>
            </a:r>
          </a:p>
        </p:txBody>
      </p:sp>
      <p:sp>
        <p:nvSpPr>
          <p:cNvPr id="3" name="CuadroTexto 2"/>
          <p:cNvSpPr txBox="1"/>
          <p:nvPr/>
        </p:nvSpPr>
        <p:spPr>
          <a:xfrm rot="19508075">
            <a:off x="7851310" y="5739695"/>
            <a:ext cx="140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como en la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5607458" y="4923692"/>
            <a:ext cx="2415755" cy="1906172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9" name="Conector angular 18"/>
          <p:cNvCxnSpPr>
            <a:stCxn id="16" idx="0"/>
            <a:endCxn id="12" idx="3"/>
          </p:cNvCxnSpPr>
          <p:nvPr/>
        </p:nvCxnSpPr>
        <p:spPr>
          <a:xfrm rot="16200000" flipV="1">
            <a:off x="5076188" y="3184544"/>
            <a:ext cx="2049695" cy="1428602"/>
          </a:xfrm>
          <a:prstGeom prst="bentConnector2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 rot="3198669">
            <a:off x="5157716" y="3346595"/>
            <a:ext cx="28396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L" b="1" dirty="0"/>
              <a:t>que permite ir mas allá del  </a:t>
            </a:r>
          </a:p>
        </p:txBody>
      </p:sp>
      <p:cxnSp>
        <p:nvCxnSpPr>
          <p:cNvPr id="23" name="Conector curvado 22"/>
          <p:cNvCxnSpPr>
            <a:stCxn id="16" idx="1"/>
            <a:endCxn id="13" idx="2"/>
          </p:cNvCxnSpPr>
          <p:nvPr/>
        </p:nvCxnSpPr>
        <p:spPr>
          <a:xfrm rot="10800000">
            <a:off x="4599458" y="4987890"/>
            <a:ext cx="1008000" cy="888889"/>
          </a:xfrm>
          <a:prstGeom prst="curvedConnector2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r 35"/>
          <p:cNvCxnSpPr>
            <a:stCxn id="13" idx="1"/>
            <a:endCxn id="26" idx="3"/>
          </p:cNvCxnSpPr>
          <p:nvPr/>
        </p:nvCxnSpPr>
        <p:spPr>
          <a:xfrm rot="10800000" flipV="1">
            <a:off x="1910554" y="4665916"/>
            <a:ext cx="1755186" cy="798293"/>
          </a:xfrm>
          <a:prstGeom prst="curvedConnector3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13" idx="1"/>
          </p:cNvCxnSpPr>
          <p:nvPr/>
        </p:nvCxnSpPr>
        <p:spPr>
          <a:xfrm flipH="1" flipV="1">
            <a:off x="1910552" y="4618820"/>
            <a:ext cx="1755188" cy="47097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angular 41"/>
          <p:cNvCxnSpPr>
            <a:stCxn id="13" idx="1"/>
          </p:cNvCxnSpPr>
          <p:nvPr/>
        </p:nvCxnSpPr>
        <p:spPr>
          <a:xfrm rot="10800000">
            <a:off x="1910558" y="3774361"/>
            <a:ext cx="1755183" cy="891556"/>
          </a:xfrm>
          <a:prstGeom prst="curvedConnector3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3787552" y="5318182"/>
            <a:ext cx="1152000" cy="93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000" b="1" dirty="0"/>
              <a:t>buscando  </a:t>
            </a:r>
          </a:p>
          <a:p>
            <a:pPr algn="ctr"/>
            <a:r>
              <a:rPr lang="es-CL" sz="2000" b="1" dirty="0"/>
              <a:t>establecer </a:t>
            </a:r>
          </a:p>
          <a:p>
            <a:pPr algn="ctr"/>
            <a:r>
              <a:rPr lang="es-CL" sz="2000" b="1" dirty="0"/>
              <a:t>las</a:t>
            </a:r>
          </a:p>
          <a:p>
            <a:pPr algn="ctr"/>
            <a:endParaRPr lang="es-CL" sz="2000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2982654" y="4434154"/>
            <a:ext cx="540000" cy="324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000" b="1" dirty="0"/>
              <a:t>más </a:t>
            </a:r>
          </a:p>
        </p:txBody>
      </p:sp>
    </p:spTree>
    <p:extLst>
      <p:ext uri="{BB962C8B-B14F-4D97-AF65-F5344CB8AC3E}">
        <p14:creationId xmlns:p14="http://schemas.microsoft.com/office/powerpoint/2010/main" val="51405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2" grpId="0" animBg="1"/>
      <p:bldP spid="34" grpId="0"/>
      <p:bldP spid="24" grpId="0" animBg="1"/>
      <p:bldP spid="26" grpId="0" animBg="1"/>
      <p:bldP spid="28" grpId="0" animBg="1"/>
      <p:bldP spid="3" grpId="0"/>
      <p:bldP spid="16" grpId="0" animBg="1"/>
      <p:bldP spid="20" grpId="0" animBg="1"/>
      <p:bldP spid="45" grpId="0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119063" y="-26988"/>
            <a:ext cx="11664950" cy="836613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i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Elephant" pitchFamily="18" charset="0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es-ES" sz="3600" b="1" i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Elephan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3600" b="1" i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Papyrus" pitchFamily="66" charset="0"/>
                <a:ea typeface="Arial Unicode MS" pitchFamily="34" charset="-128"/>
                <a:cs typeface="Arial Unicode MS" pitchFamily="34" charset="-128"/>
              </a:rPr>
              <a:t> i l o s o f í a   como  D i á l o g o en Sócrates</a:t>
            </a:r>
            <a:r>
              <a:rPr lang="es-ES" sz="4800" b="1" spc="3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63525" y="1196974"/>
            <a:ext cx="9485782" cy="5358371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s-ES" sz="2800" b="1" dirty="0"/>
              <a:t>A la </a:t>
            </a:r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verdad de las cosas humanas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/>
              <a:t>se accede sólo a través de un </a:t>
            </a:r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trabajo colectivo.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s-ES" sz="1600" b="1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s-ES" sz="2800" b="1" dirty="0"/>
              <a:t>Cada hombre posee dentro de sí una </a:t>
            </a:r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parte de la verdad</a:t>
            </a:r>
            <a:r>
              <a:rPr lang="es-ES" sz="2800" b="1" dirty="0"/>
              <a:t>, pero a menudo sólo puede descubrirla con ayuda de los otros.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150000"/>
              </a:lnSpc>
              <a:defRPr/>
            </a:pPr>
            <a:r>
              <a:rPr lang="es-ES" sz="2800" b="1" dirty="0"/>
              <a:t>Sócrates rechazaba, por tanto, que alguien posea ya la verdad y que ésta pueda ser encontrada de forma individual. 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9297987" y="809625"/>
            <a:ext cx="2743759" cy="5616933"/>
          </a:xfrm>
          <a:prstGeom prst="leftArrowCallout">
            <a:avLst>
              <a:gd name="adj1" fmla="val 71442"/>
              <a:gd name="adj2" fmla="val 99849"/>
              <a:gd name="adj3" fmla="val 26694"/>
              <a:gd name="adj4" fmla="val 67944"/>
            </a:avLst>
          </a:prstGeom>
          <a:solidFill>
            <a:srgbClr val="0000FF"/>
          </a:solidFill>
          <a:ln w="2857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2400" b="1" dirty="0">
                <a:solidFill>
                  <a:srgbClr val="FFFFFF"/>
                </a:solidFill>
              </a:rPr>
              <a:t>Supuestos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2400" b="1" dirty="0">
                <a:solidFill>
                  <a:srgbClr val="FFFFFF"/>
                </a:solidFill>
              </a:rPr>
              <a:t>Básicos</a:t>
            </a:r>
            <a:r>
              <a:rPr lang="es-ES" altLang="es-CL" sz="2000" dirty="0"/>
              <a:t>.</a:t>
            </a:r>
            <a:r>
              <a:rPr lang="es-ES" altLang="es-CL" sz="24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71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1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273448" y="26968"/>
            <a:ext cx="7990449" cy="914400"/>
          </a:xfrm>
          <a:prstGeom prst="roundRect">
            <a:avLst>
              <a:gd name="adj" fmla="val 135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0" rtlCol="0" anchor="ctr">
            <a:prstTxWarp prst="textCanUp">
              <a:avLst/>
            </a:prstTxWarp>
          </a:bodyPr>
          <a:lstStyle/>
          <a:p>
            <a:pPr algn="ctr"/>
            <a:r>
              <a:rPr lang="es-CL" i="1" dirty="0">
                <a:solidFill>
                  <a:srgbClr val="FF0000"/>
                </a:solidFill>
                <a:latin typeface="Bodoni MT Black" panose="02070A03080606020203" pitchFamily="18" charset="0"/>
              </a:rPr>
              <a:t>El Dialogo </a:t>
            </a:r>
          </a:p>
        </p:txBody>
      </p:sp>
      <p:sp>
        <p:nvSpPr>
          <p:cNvPr id="5" name="Flecha cuádruple 4"/>
          <p:cNvSpPr/>
          <p:nvPr/>
        </p:nvSpPr>
        <p:spPr>
          <a:xfrm rot="1592667">
            <a:off x="6935344" y="1813487"/>
            <a:ext cx="4204697" cy="3482809"/>
          </a:xfrm>
          <a:prstGeom prst="quadArrow">
            <a:avLst>
              <a:gd name="adj1" fmla="val 26136"/>
              <a:gd name="adj2" fmla="val 29773"/>
              <a:gd name="adj3" fmla="val 20227"/>
            </a:avLst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CL" sz="3200" i="1" dirty="0">
                <a:solidFill>
                  <a:srgbClr val="FF0000"/>
                </a:solidFill>
                <a:latin typeface="Bodoni MT Black" panose="02070A03080606020203" pitchFamily="18" charset="0"/>
              </a:rPr>
              <a:t>MÉTODO</a:t>
            </a:r>
            <a:r>
              <a:rPr lang="es-CL" sz="3200" i="1" dirty="0">
                <a:latin typeface="Bodoni MT Black" panose="02070A03080606020203" pitchFamily="18" charset="0"/>
              </a:rPr>
              <a:t> </a:t>
            </a:r>
          </a:p>
        </p:txBody>
      </p:sp>
      <p:cxnSp>
        <p:nvCxnSpPr>
          <p:cNvPr id="10" name="Conector curvado 9"/>
          <p:cNvCxnSpPr/>
          <p:nvPr/>
        </p:nvCxnSpPr>
        <p:spPr>
          <a:xfrm>
            <a:off x="7301656" y="717828"/>
            <a:ext cx="1507745" cy="1906241"/>
          </a:xfrm>
          <a:prstGeom prst="straightConnector1">
            <a:avLst/>
          </a:prstGeom>
          <a:ln w="603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6"/>
          <p:cNvSpPr>
            <a:spLocks noChangeArrowheads="1"/>
          </p:cNvSpPr>
          <p:nvPr/>
        </p:nvSpPr>
        <p:spPr bwMode="auto">
          <a:xfrm rot="18191882">
            <a:off x="5960036" y="2357188"/>
            <a:ext cx="1947082" cy="481043"/>
          </a:xfrm>
          <a:prstGeom prst="roundRect">
            <a:avLst>
              <a:gd name="adj" fmla="val 31519"/>
            </a:avLst>
          </a:prstGeom>
          <a:solidFill>
            <a:schemeClr val="bg2">
              <a:alpha val="0"/>
            </a:schemeClr>
          </a:solidFill>
          <a:ln w="25400">
            <a:noFill/>
            <a:round/>
            <a:headEnd/>
            <a:tailEnd/>
          </a:ln>
        </p:spPr>
        <p:txBody>
          <a:bodyPr wrap="none" anchor="ctr">
            <a:prstTxWarp prst="textCanUp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Crítico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 rot="1920754">
            <a:off x="7090543" y="5150412"/>
            <a:ext cx="1763825" cy="564512"/>
          </a:xfrm>
          <a:prstGeom prst="roundRect">
            <a:avLst>
              <a:gd name="adj" fmla="val 31519"/>
            </a:avLst>
          </a:prstGeom>
          <a:solidFill>
            <a:schemeClr val="bg2">
              <a:alpha val="0"/>
            </a:schemeClr>
          </a:solidFill>
          <a:ln w="25400">
            <a:noFill/>
            <a:round/>
            <a:headEnd/>
            <a:tailEnd/>
          </a:ln>
        </p:spPr>
        <p:txBody>
          <a:bodyPr wrap="none" anchor="ctr">
            <a:prstTxWarp prst="textCanUp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Profundo </a:t>
            </a: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 rot="1537561">
            <a:off x="9002416" y="1504132"/>
            <a:ext cx="1763825" cy="531022"/>
          </a:xfrm>
          <a:prstGeom prst="roundRect">
            <a:avLst>
              <a:gd name="adj" fmla="val 31519"/>
            </a:avLst>
          </a:prstGeom>
          <a:solidFill>
            <a:schemeClr val="bg2">
              <a:alpha val="1961"/>
            </a:schemeClr>
          </a:solidFill>
          <a:ln w="25400">
            <a:noFill/>
            <a:round/>
            <a:headEnd/>
            <a:tailEnd/>
          </a:ln>
        </p:spPr>
        <p:txBody>
          <a:bodyPr wrap="none" anchor="ctr">
            <a:prstTxWarp prst="textCanUp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Riguroso</a:t>
            </a: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 rot="17892167">
            <a:off x="10181510" y="4438599"/>
            <a:ext cx="2180273" cy="482589"/>
          </a:xfrm>
          <a:prstGeom prst="roundRect">
            <a:avLst>
              <a:gd name="adj" fmla="val 31519"/>
            </a:avLst>
          </a:prstGeom>
          <a:solidFill>
            <a:schemeClr val="bg2">
              <a:alpha val="0"/>
            </a:schemeClr>
          </a:solidFill>
          <a:ln w="25400">
            <a:noFill/>
            <a:round/>
            <a:headEnd/>
            <a:tailEnd/>
          </a:ln>
        </p:spPr>
        <p:txBody>
          <a:bodyPr wrap="none" anchor="ctr">
            <a:prstTxWarp prst="textCanUp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Honesto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782461" y="770724"/>
            <a:ext cx="7085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b="1" dirty="0"/>
              <a:t>como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264128" y="1650078"/>
            <a:ext cx="3558810" cy="721217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CL" sz="2400" b="1" i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REALIDAD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288569" y="2806079"/>
            <a:ext cx="1800532" cy="72121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abierta 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117020" y="5033427"/>
            <a:ext cx="2484000" cy="72121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dirty="0">
                <a:solidFill>
                  <a:srgbClr val="002060"/>
                </a:solidFill>
                <a:latin typeface="Arial Black" panose="020B0A04020102020204" pitchFamily="34" charset="0"/>
              </a:rPr>
              <a:t>fundamentada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320164" y="4300751"/>
            <a:ext cx="1800532" cy="72121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dirty="0">
                <a:solidFill>
                  <a:srgbClr val="002060"/>
                </a:solidFill>
                <a:latin typeface="Arial Black" panose="020B0A04020102020204" pitchFamily="34" charset="0"/>
              </a:rPr>
              <a:t>objetiva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320164" y="3550146"/>
            <a:ext cx="1800532" cy="721217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dirty="0">
                <a:solidFill>
                  <a:srgbClr val="002060"/>
                </a:solidFill>
                <a:latin typeface="Arial Black" panose="020B0A04020102020204" pitchFamily="34" charset="0"/>
              </a:rPr>
              <a:t>clara 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2432458" y="6025680"/>
            <a:ext cx="3495341" cy="721217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es-CL" sz="2400" i="1" dirty="0">
                <a:solidFill>
                  <a:srgbClr val="002060"/>
                </a:solidFill>
                <a:latin typeface="Arial Black" panose="020B0A04020102020204" pitchFamily="34" charset="0"/>
              </a:rPr>
              <a:t>Explicación </a:t>
            </a:r>
          </a:p>
        </p:txBody>
      </p:sp>
      <p:sp>
        <p:nvSpPr>
          <p:cNvPr id="23" name="Oval 51"/>
          <p:cNvSpPr>
            <a:spLocks noChangeArrowheads="1"/>
          </p:cNvSpPr>
          <p:nvPr/>
        </p:nvSpPr>
        <p:spPr bwMode="auto">
          <a:xfrm>
            <a:off x="6237151" y="1071551"/>
            <a:ext cx="5724000" cy="5364000"/>
          </a:xfrm>
          <a:prstGeom prst="ellips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L" altLang="es-CL" sz="1800"/>
          </a:p>
        </p:txBody>
      </p:sp>
      <p:cxnSp>
        <p:nvCxnSpPr>
          <p:cNvPr id="24" name="Conector recto de flecha 23"/>
          <p:cNvCxnSpPr>
            <a:endCxn id="22" idx="3"/>
          </p:cNvCxnSpPr>
          <p:nvPr/>
        </p:nvCxnSpPr>
        <p:spPr>
          <a:xfrm flipH="1">
            <a:off x="5927799" y="6356948"/>
            <a:ext cx="2301801" cy="29341"/>
          </a:xfrm>
          <a:prstGeom prst="straightConnector1">
            <a:avLst/>
          </a:prstGeom>
          <a:ln w="66675" cap="rnd">
            <a:solidFill>
              <a:schemeClr val="tx1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6234346" y="6422040"/>
            <a:ext cx="213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que busca dar una</a:t>
            </a:r>
          </a:p>
        </p:txBody>
      </p:sp>
      <p:cxnSp>
        <p:nvCxnSpPr>
          <p:cNvPr id="29" name="Conector recto de flecha 28"/>
          <p:cNvCxnSpPr>
            <a:stCxn id="22" idx="0"/>
            <a:endCxn id="6" idx="2"/>
          </p:cNvCxnSpPr>
          <p:nvPr/>
        </p:nvCxnSpPr>
        <p:spPr>
          <a:xfrm flipH="1" flipV="1">
            <a:off x="4043533" y="2371295"/>
            <a:ext cx="136596" cy="3654385"/>
          </a:xfrm>
          <a:prstGeom prst="straightConnector1">
            <a:avLst/>
          </a:prstGeom>
          <a:ln w="4445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3389052" y="2754473"/>
            <a:ext cx="1162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sobre  la </a:t>
            </a:r>
          </a:p>
        </p:txBody>
      </p:sp>
      <p:cxnSp>
        <p:nvCxnSpPr>
          <p:cNvPr id="33" name="Conector angular 32"/>
          <p:cNvCxnSpPr>
            <a:stCxn id="22" idx="1"/>
            <a:endCxn id="14" idx="2"/>
          </p:cNvCxnSpPr>
          <p:nvPr/>
        </p:nvCxnSpPr>
        <p:spPr>
          <a:xfrm rot="10800000">
            <a:off x="1359020" y="5754645"/>
            <a:ext cx="1073438" cy="631645"/>
          </a:xfrm>
          <a:prstGeom prst="bentConnector2">
            <a:avLst/>
          </a:prstGeom>
          <a:ln w="38100"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859524" y="6025680"/>
            <a:ext cx="1180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que   sea </a:t>
            </a:r>
          </a:p>
        </p:txBody>
      </p:sp>
    </p:spTree>
    <p:extLst>
      <p:ext uri="{BB962C8B-B14F-4D97-AF65-F5344CB8AC3E}">
        <p14:creationId xmlns:p14="http://schemas.microsoft.com/office/powerpoint/2010/main" val="340315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6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7" grpId="0"/>
      <p:bldP spid="31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827417" y="196851"/>
            <a:ext cx="5038162" cy="914400"/>
          </a:xfrm>
          <a:prstGeom prst="roundRect">
            <a:avLst>
              <a:gd name="adj" fmla="val 135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0" rtlCol="0" anchor="ctr">
            <a:prstTxWarp prst="textCanUp">
              <a:avLst/>
            </a:prstTxWarp>
          </a:bodyPr>
          <a:lstStyle/>
          <a:p>
            <a:pPr algn="ctr"/>
            <a:r>
              <a:rPr lang="es-CL" i="1" dirty="0">
                <a:solidFill>
                  <a:srgbClr val="FF0000"/>
                </a:solidFill>
                <a:latin typeface="Bodoni MT Black" panose="02070A03080606020203" pitchFamily="18" charset="0"/>
              </a:rPr>
              <a:t>El Dialogo 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8865579" y="4372378"/>
            <a:ext cx="2412000" cy="1368000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Wave1">
              <a:avLst>
                <a:gd name="adj1" fmla="val 12958"/>
                <a:gd name="adj2" fmla="val 0"/>
              </a:avLst>
            </a:prstTxWarp>
          </a:bodyPr>
          <a:lstStyle/>
          <a:p>
            <a:pPr algn="ctr"/>
            <a:r>
              <a:rPr lang="es-CL" b="1" dirty="0">
                <a:solidFill>
                  <a:srgbClr val="C00000"/>
                </a:solidFill>
                <a:latin typeface="Elephant" panose="02020904090505020303" pitchFamily="18" charset="0"/>
              </a:rPr>
              <a:t>La Mayéutica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231209" y="989438"/>
            <a:ext cx="2412000" cy="13680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Wave1">
              <a:avLst>
                <a:gd name="adj1" fmla="val 20000"/>
                <a:gd name="adj2" fmla="val 0"/>
              </a:avLst>
            </a:prstTxWarp>
          </a:bodyPr>
          <a:lstStyle/>
          <a:p>
            <a:pPr algn="ctr"/>
            <a:r>
              <a:rPr lang="es-CL" b="1" dirty="0">
                <a:solidFill>
                  <a:srgbClr val="FF0066"/>
                </a:solidFill>
                <a:latin typeface="Elephant" panose="02020904090505020303" pitchFamily="18" charset="0"/>
              </a:rPr>
              <a:t>La Ironía </a:t>
            </a:r>
          </a:p>
        </p:txBody>
      </p:sp>
      <p:cxnSp>
        <p:nvCxnSpPr>
          <p:cNvPr id="5" name="Conector angular 4"/>
          <p:cNvCxnSpPr>
            <a:stCxn id="2" idx="1"/>
            <a:endCxn id="4" idx="0"/>
          </p:cNvCxnSpPr>
          <p:nvPr/>
        </p:nvCxnSpPr>
        <p:spPr>
          <a:xfrm rot="10800000" flipV="1">
            <a:off x="1437209" y="654050"/>
            <a:ext cx="2390208" cy="335387"/>
          </a:xfrm>
          <a:prstGeom prst="bentConnector2">
            <a:avLst/>
          </a:prstGeom>
          <a:ln w="444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angular 5"/>
          <p:cNvCxnSpPr>
            <a:stCxn id="2" idx="3"/>
            <a:endCxn id="3" idx="3"/>
          </p:cNvCxnSpPr>
          <p:nvPr/>
        </p:nvCxnSpPr>
        <p:spPr>
          <a:xfrm>
            <a:off x="8865579" y="654051"/>
            <a:ext cx="2412000" cy="4402327"/>
          </a:xfrm>
          <a:prstGeom prst="bentConnector3">
            <a:avLst>
              <a:gd name="adj1" fmla="val 109478"/>
            </a:avLst>
          </a:prstGeom>
          <a:ln w="444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29"/>
          <p:cNvSpPr>
            <a:spLocks noChangeArrowheads="1"/>
          </p:cNvSpPr>
          <p:nvPr/>
        </p:nvSpPr>
        <p:spPr bwMode="auto">
          <a:xfrm>
            <a:off x="10020010" y="3032468"/>
            <a:ext cx="1368000" cy="499573"/>
          </a:xfrm>
          <a:prstGeom prst="roundRect">
            <a:avLst>
              <a:gd name="adj" fmla="val 22778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600" dirty="0">
                <a:solidFill>
                  <a:srgbClr val="FF0066"/>
                </a:solidFill>
              </a:rPr>
              <a:t>falsas</a:t>
            </a: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8258002" y="1055328"/>
            <a:ext cx="2370471" cy="717714"/>
          </a:xfrm>
          <a:prstGeom prst="roundRect">
            <a:avLst>
              <a:gd name="adj" fmla="val 22778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400">
                <a:solidFill>
                  <a:srgbClr val="FF0066"/>
                </a:solidFill>
              </a:rPr>
              <a:t>fundamentos</a:t>
            </a: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8546866" y="2525307"/>
            <a:ext cx="2060179" cy="558382"/>
          </a:xfrm>
          <a:prstGeom prst="roundRect">
            <a:avLst>
              <a:gd name="adj" fmla="val 22778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600" dirty="0">
                <a:solidFill>
                  <a:srgbClr val="FF0066"/>
                </a:solidFill>
              </a:rPr>
              <a:t>creencias</a:t>
            </a:r>
          </a:p>
        </p:txBody>
      </p:sp>
      <p:sp>
        <p:nvSpPr>
          <p:cNvPr id="10" name="AutoShape 34"/>
          <p:cNvSpPr>
            <a:spLocks noChangeArrowheads="1"/>
          </p:cNvSpPr>
          <p:nvPr/>
        </p:nvSpPr>
        <p:spPr bwMode="auto">
          <a:xfrm>
            <a:off x="5784520" y="1354280"/>
            <a:ext cx="1165854" cy="1794037"/>
          </a:xfrm>
          <a:prstGeom prst="roundRect">
            <a:avLst>
              <a:gd name="adj" fmla="val 22778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600" b="1" dirty="0">
                <a:solidFill>
                  <a:srgbClr val="FF0066"/>
                </a:solidFill>
              </a:rPr>
              <a:t>Ideas </a:t>
            </a:r>
          </a:p>
        </p:txBody>
      </p:sp>
      <p:sp>
        <p:nvSpPr>
          <p:cNvPr id="11" name="AutoShape 39"/>
          <p:cNvSpPr>
            <a:spLocks noChangeArrowheads="1"/>
          </p:cNvSpPr>
          <p:nvPr/>
        </p:nvSpPr>
        <p:spPr bwMode="auto">
          <a:xfrm>
            <a:off x="3662296" y="1477093"/>
            <a:ext cx="1675547" cy="471463"/>
          </a:xfrm>
          <a:prstGeom prst="roundRect">
            <a:avLst>
              <a:gd name="adj" fmla="val 22778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400" b="1" dirty="0">
                <a:solidFill>
                  <a:srgbClr val="FF0066"/>
                </a:solidFill>
              </a:rPr>
              <a:t>descubierto</a:t>
            </a:r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3293544" y="2114343"/>
            <a:ext cx="114431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2000" b="1" dirty="0">
                <a:latin typeface="+mn-lt"/>
              </a:rPr>
              <a:t>poner al</a:t>
            </a:r>
          </a:p>
        </p:txBody>
      </p:sp>
      <p:cxnSp>
        <p:nvCxnSpPr>
          <p:cNvPr id="26" name="Conector angular 25"/>
          <p:cNvCxnSpPr>
            <a:stCxn id="4" idx="3"/>
            <a:endCxn id="11" idx="2"/>
          </p:cNvCxnSpPr>
          <p:nvPr/>
        </p:nvCxnSpPr>
        <p:spPr>
          <a:xfrm>
            <a:off x="2643209" y="1673438"/>
            <a:ext cx="1856861" cy="275118"/>
          </a:xfrm>
          <a:prstGeom prst="bentConnector4">
            <a:avLst>
              <a:gd name="adj1" fmla="val 27441"/>
              <a:gd name="adj2" fmla="val 183092"/>
            </a:avLst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curvado 35"/>
          <p:cNvCxnSpPr>
            <a:stCxn id="11" idx="3"/>
            <a:endCxn id="10" idx="2"/>
          </p:cNvCxnSpPr>
          <p:nvPr/>
        </p:nvCxnSpPr>
        <p:spPr>
          <a:xfrm>
            <a:off x="5337843" y="1712825"/>
            <a:ext cx="1029604" cy="1435492"/>
          </a:xfrm>
          <a:prstGeom prst="curvedConnector4">
            <a:avLst>
              <a:gd name="adj1" fmla="val 21692"/>
              <a:gd name="adj2" fmla="val 115925"/>
            </a:avLst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10" idx="3"/>
            <a:endCxn id="8" idx="1"/>
          </p:cNvCxnSpPr>
          <p:nvPr/>
        </p:nvCxnSpPr>
        <p:spPr>
          <a:xfrm flipV="1">
            <a:off x="6950374" y="1414185"/>
            <a:ext cx="1307628" cy="837114"/>
          </a:xfrm>
          <a:prstGeom prst="bentConnector3">
            <a:avLst>
              <a:gd name="adj1" fmla="val 50000"/>
            </a:avLst>
          </a:prstGeom>
          <a:ln w="38100">
            <a:solidFill>
              <a:srgbClr val="FF0066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7360371" y="1397332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sin</a:t>
            </a:r>
          </a:p>
        </p:txBody>
      </p:sp>
      <p:cxnSp>
        <p:nvCxnSpPr>
          <p:cNvPr id="42" name="Conector angular 41"/>
          <p:cNvCxnSpPr>
            <a:stCxn id="10" idx="3"/>
            <a:endCxn id="9" idx="1"/>
          </p:cNvCxnSpPr>
          <p:nvPr/>
        </p:nvCxnSpPr>
        <p:spPr>
          <a:xfrm>
            <a:off x="6950374" y="2251299"/>
            <a:ext cx="1596492" cy="553199"/>
          </a:xfrm>
          <a:prstGeom prst="bentConnector3">
            <a:avLst/>
          </a:prstGeom>
          <a:ln w="38100">
            <a:solidFill>
              <a:srgbClr val="FF00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7354344" y="2401898"/>
            <a:ext cx="1377300" cy="252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b">
            <a:spAutoFit/>
          </a:bodyPr>
          <a:lstStyle/>
          <a:p>
            <a:r>
              <a:rPr lang="es-CL" sz="2000" b="1" dirty="0"/>
              <a:t>basadas en</a:t>
            </a:r>
          </a:p>
        </p:txBody>
      </p:sp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502995" y="6012742"/>
            <a:ext cx="1383230" cy="845257"/>
          </a:xfrm>
          <a:prstGeom prst="roundRect">
            <a:avLst>
              <a:gd name="adj" fmla="val 31519"/>
            </a:avLst>
          </a:prstGeom>
          <a:solidFill>
            <a:schemeClr val="bg2">
              <a:alpha val="0"/>
            </a:schemeClr>
          </a:solidFill>
          <a:ln w="25400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800" dirty="0">
                <a:solidFill>
                  <a:srgbClr val="C00000"/>
                </a:solidFill>
                <a:latin typeface="Bodoni MT Black" panose="02070A03080606020203" pitchFamily="18" charset="0"/>
              </a:rPr>
              <a:t>Verdad</a:t>
            </a:r>
          </a:p>
        </p:txBody>
      </p:sp>
      <p:sp>
        <p:nvSpPr>
          <p:cNvPr id="50" name="AutoShape 37"/>
          <p:cNvSpPr>
            <a:spLocks noChangeArrowheads="1"/>
          </p:cNvSpPr>
          <p:nvPr/>
        </p:nvSpPr>
        <p:spPr bwMode="auto">
          <a:xfrm>
            <a:off x="3072959" y="4724523"/>
            <a:ext cx="1854022" cy="1526345"/>
          </a:xfrm>
          <a:prstGeom prst="roundRect">
            <a:avLst>
              <a:gd name="adj" fmla="val 31073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  <a:scene3d>
            <a:camera prst="perspectiveRelaxedModerately"/>
            <a:lightRig rig="threePt" dir="t"/>
          </a:scene3d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800" i="1" dirty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dar a luz</a:t>
            </a:r>
          </a:p>
        </p:txBody>
      </p:sp>
      <p:sp>
        <p:nvSpPr>
          <p:cNvPr id="51" name="AutoShape 38"/>
          <p:cNvSpPr>
            <a:spLocks noChangeArrowheads="1"/>
          </p:cNvSpPr>
          <p:nvPr/>
        </p:nvSpPr>
        <p:spPr bwMode="auto">
          <a:xfrm>
            <a:off x="7496946" y="5799659"/>
            <a:ext cx="1234698" cy="649288"/>
          </a:xfrm>
          <a:prstGeom prst="roundRect">
            <a:avLst>
              <a:gd name="adj" fmla="val 167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800" dirty="0">
                <a:solidFill>
                  <a:srgbClr val="C00000"/>
                </a:solidFill>
                <a:latin typeface="Bodoni MT Black" panose="02070A03080606020203" pitchFamily="18" charset="0"/>
              </a:rPr>
              <a:t>Analizar </a:t>
            </a:r>
          </a:p>
        </p:txBody>
      </p:sp>
      <p:sp>
        <p:nvSpPr>
          <p:cNvPr id="52" name="AutoShape 53"/>
          <p:cNvSpPr>
            <a:spLocks noChangeArrowheads="1"/>
          </p:cNvSpPr>
          <p:nvPr/>
        </p:nvSpPr>
        <p:spPr bwMode="auto">
          <a:xfrm>
            <a:off x="5552580" y="3985431"/>
            <a:ext cx="2450304" cy="662323"/>
          </a:xfrm>
          <a:prstGeom prst="roundRect">
            <a:avLst>
              <a:gd name="adj" fmla="val 10034"/>
            </a:avLst>
          </a:prstGeom>
          <a:solidFill>
            <a:schemeClr val="accent1">
              <a:alpha val="0"/>
            </a:schemeClr>
          </a:solidFill>
          <a:ln w="28575">
            <a:noFill/>
            <a:round/>
            <a:headEnd/>
            <a:tailEnd/>
          </a:ln>
        </p:spPr>
        <p:txBody>
          <a:bodyPr wrap="none" anchor="ctr">
            <a:prstTxWarp prst="textPlain">
              <a:avLst/>
            </a:prstTxWarp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CL" sz="1800" i="1" dirty="0">
                <a:ln w="28575">
                  <a:solidFill>
                    <a:srgbClr val="FF0000"/>
                  </a:solidFill>
                </a:ln>
                <a:solidFill>
                  <a:srgbClr val="C00000"/>
                </a:solidFill>
                <a:latin typeface="Bodoni MT Black" panose="02070A03080606020203" pitchFamily="18" charset="0"/>
              </a:rPr>
              <a:t>REALIDAD</a:t>
            </a:r>
          </a:p>
        </p:txBody>
      </p:sp>
      <p:cxnSp>
        <p:nvCxnSpPr>
          <p:cNvPr id="54" name="Conector angular 53"/>
          <p:cNvCxnSpPr>
            <a:stCxn id="3" idx="2"/>
            <a:endCxn id="51" idx="3"/>
          </p:cNvCxnSpPr>
          <p:nvPr/>
        </p:nvCxnSpPr>
        <p:spPr>
          <a:xfrm rot="5400000">
            <a:off x="9209650" y="5262373"/>
            <a:ext cx="383925" cy="1339935"/>
          </a:xfrm>
          <a:prstGeom prst="bentConnector2">
            <a:avLst/>
          </a:prstGeom>
          <a:ln w="381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ángulo 57"/>
          <p:cNvSpPr/>
          <p:nvPr/>
        </p:nvSpPr>
        <p:spPr>
          <a:xfrm>
            <a:off x="522617" y="2807946"/>
            <a:ext cx="1363620" cy="55148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002060"/>
                </a:solidFill>
              </a:rPr>
              <a:t>crítica</a:t>
            </a:r>
          </a:p>
        </p:txBody>
      </p:sp>
      <p:sp>
        <p:nvSpPr>
          <p:cNvPr id="59" name="Rectángulo 58"/>
          <p:cNvSpPr/>
          <p:nvPr/>
        </p:nvSpPr>
        <p:spPr>
          <a:xfrm>
            <a:off x="522617" y="3371956"/>
            <a:ext cx="1363620" cy="55148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002060"/>
                </a:solidFill>
              </a:rPr>
              <a:t>rigurosa </a:t>
            </a:r>
          </a:p>
        </p:txBody>
      </p:sp>
      <p:sp>
        <p:nvSpPr>
          <p:cNvPr id="60" name="Rectángulo 59"/>
          <p:cNvSpPr/>
          <p:nvPr/>
        </p:nvSpPr>
        <p:spPr>
          <a:xfrm>
            <a:off x="526546" y="4499976"/>
            <a:ext cx="1363620" cy="55148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002060"/>
                </a:solidFill>
              </a:rPr>
              <a:t>honesta</a:t>
            </a:r>
          </a:p>
        </p:txBody>
      </p:sp>
      <p:sp>
        <p:nvSpPr>
          <p:cNvPr id="61" name="Rectángulo 60"/>
          <p:cNvSpPr/>
          <p:nvPr/>
        </p:nvSpPr>
        <p:spPr>
          <a:xfrm>
            <a:off x="522617" y="3934566"/>
            <a:ext cx="1363620" cy="55148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002060"/>
                </a:solidFill>
              </a:rPr>
              <a:t>profunda </a:t>
            </a:r>
          </a:p>
        </p:txBody>
      </p:sp>
      <p:cxnSp>
        <p:nvCxnSpPr>
          <p:cNvPr id="63" name="Conector angular 62"/>
          <p:cNvCxnSpPr>
            <a:stCxn id="51" idx="0"/>
            <a:endCxn id="52" idx="2"/>
          </p:cNvCxnSpPr>
          <p:nvPr/>
        </p:nvCxnSpPr>
        <p:spPr>
          <a:xfrm rot="16200000" flipV="1">
            <a:off x="6870062" y="4555425"/>
            <a:ext cx="1151905" cy="1336563"/>
          </a:xfrm>
          <a:prstGeom prst="bentConnector3">
            <a:avLst/>
          </a:prstGeom>
          <a:ln w="381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51" idx="1"/>
          </p:cNvCxnSpPr>
          <p:nvPr/>
        </p:nvCxnSpPr>
        <p:spPr>
          <a:xfrm rot="10800000">
            <a:off x="1962156" y="3934567"/>
            <a:ext cx="5534790" cy="2189737"/>
          </a:xfrm>
          <a:prstGeom prst="bentConnector3">
            <a:avLst>
              <a:gd name="adj1" fmla="val 37037"/>
            </a:avLst>
          </a:prstGeom>
          <a:ln w="381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/>
          <p:cNvSpPr txBox="1"/>
          <p:nvPr/>
        </p:nvSpPr>
        <p:spPr>
          <a:xfrm>
            <a:off x="9232788" y="6102719"/>
            <a:ext cx="1429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consiste en 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6891261" y="4855137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La 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5612025" y="5699296"/>
            <a:ext cx="1382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de manera </a:t>
            </a:r>
          </a:p>
        </p:txBody>
      </p:sp>
      <p:cxnSp>
        <p:nvCxnSpPr>
          <p:cNvPr id="71" name="Conector angular 70"/>
          <p:cNvCxnSpPr>
            <a:stCxn id="51" idx="2"/>
            <a:endCxn id="50" idx="2"/>
          </p:cNvCxnSpPr>
          <p:nvPr/>
        </p:nvCxnSpPr>
        <p:spPr>
          <a:xfrm rot="5400000" flipH="1">
            <a:off x="5958093" y="4292746"/>
            <a:ext cx="198079" cy="4114325"/>
          </a:xfrm>
          <a:prstGeom prst="bentConnector3">
            <a:avLst>
              <a:gd name="adj1" fmla="val -115408"/>
            </a:avLst>
          </a:prstGeom>
          <a:ln w="381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/>
          <p:cNvSpPr txBox="1"/>
          <p:nvPr/>
        </p:nvSpPr>
        <p:spPr>
          <a:xfrm>
            <a:off x="5552580" y="6349909"/>
            <a:ext cx="719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para </a:t>
            </a:r>
          </a:p>
        </p:txBody>
      </p:sp>
      <p:cxnSp>
        <p:nvCxnSpPr>
          <p:cNvPr id="76" name="Conector curvado 75"/>
          <p:cNvCxnSpPr>
            <a:stCxn id="50" idx="1"/>
            <a:endCxn id="49" idx="0"/>
          </p:cNvCxnSpPr>
          <p:nvPr/>
        </p:nvCxnSpPr>
        <p:spPr>
          <a:xfrm rot="10800000" flipV="1">
            <a:off x="1194611" y="5487696"/>
            <a:ext cx="1878349" cy="525046"/>
          </a:xfrm>
          <a:prstGeom prst="curvedConnector2">
            <a:avLst/>
          </a:prstGeom>
          <a:ln w="444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456234" y="567174"/>
            <a:ext cx="648000" cy="612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FF0066"/>
                </a:solidFill>
              </a:rPr>
              <a:t>1°</a:t>
            </a:r>
          </a:p>
        </p:txBody>
      </p:sp>
      <p:sp>
        <p:nvSpPr>
          <p:cNvPr id="41" name="Elipse 40"/>
          <p:cNvSpPr/>
          <p:nvPr/>
        </p:nvSpPr>
        <p:spPr>
          <a:xfrm>
            <a:off x="10977609" y="5444218"/>
            <a:ext cx="648000" cy="61200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rgbClr val="C00000"/>
                </a:solidFill>
              </a:rPr>
              <a:t>2°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1877138" y="240015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se divide en 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9467259" y="225396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se divide en 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2120348" y="5487696"/>
            <a:ext cx="58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/>
              <a:t>una</a:t>
            </a:r>
          </a:p>
        </p:txBody>
      </p:sp>
    </p:spTree>
    <p:extLst>
      <p:ext uri="{BB962C8B-B14F-4D97-AF65-F5344CB8AC3E}">
        <p14:creationId xmlns:p14="http://schemas.microsoft.com/office/powerpoint/2010/main" val="22628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40" grpId="0"/>
      <p:bldP spid="48" grpId="0" animBg="1"/>
      <p:bldP spid="49" grpId="0" animBg="1"/>
      <p:bldP spid="50" grpId="0" animBg="1"/>
      <p:bldP spid="51" grpId="0" animBg="1"/>
      <p:bldP spid="52" grpId="0" animBg="1"/>
      <p:bldP spid="58" grpId="0" animBg="1"/>
      <p:bldP spid="59" grpId="0" animBg="1"/>
      <p:bldP spid="60" grpId="0" animBg="1"/>
      <p:bldP spid="61" grpId="0" animBg="1"/>
      <p:bldP spid="67" grpId="0"/>
      <p:bldP spid="68" grpId="0"/>
      <p:bldP spid="69" grpId="0"/>
      <p:bldP spid="73" grpId="0"/>
      <p:bldP spid="16" grpId="0" animBg="1"/>
      <p:bldP spid="41" grpId="0" animBg="1"/>
      <p:bldP spid="24" grpId="0"/>
      <p:bldP spid="53" grpId="0"/>
      <p:bldP spid="2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252</Words>
  <Application>Microsoft Office PowerPoint</Application>
  <PresentationFormat>Panorámica</PresentationFormat>
  <Paragraphs>82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Bodoni MT Black</vt:lpstr>
      <vt:lpstr>Calibri</vt:lpstr>
      <vt:lpstr>Calibri Light</vt:lpstr>
      <vt:lpstr>Elephant</vt:lpstr>
      <vt:lpstr>Papyrus</vt:lpstr>
      <vt:lpstr>Wingdings</vt:lpstr>
      <vt:lpstr>Tema de Office</vt:lpstr>
      <vt:lpstr>Los Métodos de la Filosofía </vt:lpstr>
      <vt:lpstr>Presentación de PowerPoint</vt:lpstr>
      <vt:lpstr>Presentación de PowerPoint</vt:lpstr>
      <vt:lpstr>F  i l o s o f í a   como  D i á l o g o en Sócrates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Sandra</cp:lastModifiedBy>
  <cp:revision>28</cp:revision>
  <dcterms:created xsi:type="dcterms:W3CDTF">2020-04-09T14:59:07Z</dcterms:created>
  <dcterms:modified xsi:type="dcterms:W3CDTF">2020-04-13T16:04:40Z</dcterms:modified>
</cp:coreProperties>
</file>