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3" r:id="rId4"/>
    <p:sldId id="262" r:id="rId5"/>
    <p:sldId id="264" r:id="rId6"/>
    <p:sldId id="260" r:id="rId7"/>
    <p:sldId id="257" r:id="rId8"/>
    <p:sldId id="266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2" d="100"/>
          <a:sy n="52" d="100"/>
        </p:scale>
        <p:origin x="-51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716D9-FD64-4261-8306-EA0D14760C8A}" type="doc">
      <dgm:prSet loTypeId="urn:microsoft.com/office/officeart/2005/8/layout/vProcess5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CL"/>
        </a:p>
      </dgm:t>
    </dgm:pt>
    <dgm:pt modelId="{DFA931B7-E5AE-461C-B5B5-CD2ECB1B9756}">
      <dgm:prSet/>
      <dgm:spPr/>
      <dgm:t>
        <a:bodyPr/>
        <a:lstStyle/>
        <a:p>
          <a:r>
            <a:rPr lang="es-CL" b="1" dirty="0" smtClean="0"/>
            <a:t>El conocimiento de la filosofía se construye sobre </a:t>
          </a:r>
          <a:r>
            <a:rPr lang="es-CL" b="1" dirty="0" smtClean="0">
              <a:solidFill>
                <a:srgbClr val="FF0000"/>
              </a:solidFill>
            </a:rPr>
            <a:t>razonamientos</a:t>
          </a:r>
          <a:r>
            <a:rPr lang="es-CL" b="1" dirty="0" smtClean="0"/>
            <a:t> </a:t>
          </a:r>
          <a:r>
            <a:rPr lang="es-CL" dirty="0" smtClean="0"/>
            <a:t>así como el conocimiento de las matemáticas se construye sobre los números y operaciones aritméticas y algebraicas.</a:t>
          </a:r>
        </a:p>
      </dgm:t>
    </dgm:pt>
    <dgm:pt modelId="{4399EA82-F4C8-4F9B-9A1D-430F6E8001F9}" type="parTrans" cxnId="{A932A88F-CC26-40F8-B725-63B14AF556EE}">
      <dgm:prSet/>
      <dgm:spPr/>
      <dgm:t>
        <a:bodyPr/>
        <a:lstStyle/>
        <a:p>
          <a:endParaRPr lang="es-CL"/>
        </a:p>
      </dgm:t>
    </dgm:pt>
    <dgm:pt modelId="{8C7AED6F-106E-4868-B792-E243D41278A0}" type="sibTrans" cxnId="{A932A88F-CC26-40F8-B725-63B14AF556EE}">
      <dgm:prSet/>
      <dgm:spPr/>
      <dgm:t>
        <a:bodyPr/>
        <a:lstStyle/>
        <a:p>
          <a:endParaRPr lang="es-CL"/>
        </a:p>
      </dgm:t>
    </dgm:pt>
    <dgm:pt modelId="{368A9194-D62A-474E-9805-498F96B2F57E}">
      <dgm:prSet/>
      <dgm:spPr/>
      <dgm:t>
        <a:bodyPr/>
        <a:lstStyle/>
        <a:p>
          <a:r>
            <a:rPr lang="es-CL" b="1" dirty="0" smtClean="0"/>
            <a:t>El razonamiento es valido y seguro si se construye a partir </a:t>
          </a:r>
          <a:r>
            <a:rPr lang="es-CL" b="1" dirty="0" smtClean="0">
              <a:solidFill>
                <a:srgbClr val="FFFF00"/>
              </a:solidFill>
            </a:rPr>
            <a:t>los principios lógicos  y sigue ciertos criterios.</a:t>
          </a:r>
        </a:p>
      </dgm:t>
    </dgm:pt>
    <dgm:pt modelId="{4CDC5F05-7304-417C-AD8F-C6D7138EA494}" type="parTrans" cxnId="{78D97539-A645-42B4-8F8B-0FF547750BB5}">
      <dgm:prSet/>
      <dgm:spPr/>
      <dgm:t>
        <a:bodyPr/>
        <a:lstStyle/>
        <a:p>
          <a:endParaRPr lang="es-CL"/>
        </a:p>
      </dgm:t>
    </dgm:pt>
    <dgm:pt modelId="{E7F32766-A2EA-40A9-AE69-E49BB7E35F78}" type="sibTrans" cxnId="{78D97539-A645-42B4-8F8B-0FF547750BB5}">
      <dgm:prSet/>
      <dgm:spPr/>
      <dgm:t>
        <a:bodyPr/>
        <a:lstStyle/>
        <a:p>
          <a:endParaRPr lang="es-CL"/>
        </a:p>
      </dgm:t>
    </dgm:pt>
    <dgm:pt modelId="{D7B4C7A2-61C9-4031-8A1B-08E996803DE3}">
      <dgm:prSet/>
      <dgm:spPr/>
      <dgm:t>
        <a:bodyPr/>
        <a:lstStyle/>
        <a:p>
          <a:r>
            <a:rPr lang="es-CL" b="1" smtClean="0"/>
            <a:t>Para verificar la consistencia y valor de una respuesta filosófica sobre algún tema o realidad se debe de examinar la correcta construcción de sus razonamientos  a partir de sus datos </a:t>
          </a:r>
          <a:endParaRPr lang="es-CL" b="1" dirty="0"/>
        </a:p>
      </dgm:t>
    </dgm:pt>
    <dgm:pt modelId="{9A451727-CFB9-48C3-A544-E00EB93542A6}" type="parTrans" cxnId="{863C7559-2481-4AD0-AED3-95CDDC7D7F6A}">
      <dgm:prSet/>
      <dgm:spPr/>
      <dgm:t>
        <a:bodyPr/>
        <a:lstStyle/>
        <a:p>
          <a:endParaRPr lang="es-CL"/>
        </a:p>
      </dgm:t>
    </dgm:pt>
    <dgm:pt modelId="{4C60F4B1-2433-42D6-A37D-49356B1F57C7}" type="sibTrans" cxnId="{863C7559-2481-4AD0-AED3-95CDDC7D7F6A}">
      <dgm:prSet/>
      <dgm:spPr/>
      <dgm:t>
        <a:bodyPr/>
        <a:lstStyle/>
        <a:p>
          <a:endParaRPr lang="es-CL"/>
        </a:p>
      </dgm:t>
    </dgm:pt>
    <dgm:pt modelId="{2A0187C2-0662-4E5A-9826-5E02CFF390E7}" type="pres">
      <dgm:prSet presAssocID="{E15716D9-FD64-4261-8306-EA0D14760C8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AFC8771-B404-466E-85C2-386620595952}" type="pres">
      <dgm:prSet presAssocID="{E15716D9-FD64-4261-8306-EA0D14760C8A}" presName="dummyMaxCanvas" presStyleCnt="0">
        <dgm:presLayoutVars/>
      </dgm:prSet>
      <dgm:spPr/>
    </dgm:pt>
    <dgm:pt modelId="{EA753D4C-47E9-47C9-AF93-A386841B1580}" type="pres">
      <dgm:prSet presAssocID="{E15716D9-FD64-4261-8306-EA0D14760C8A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BE620B7-C8BA-4AA2-AD7B-C7664A12F7AC}" type="pres">
      <dgm:prSet presAssocID="{E15716D9-FD64-4261-8306-EA0D14760C8A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F4D09B9-92FB-4945-B436-5C3F1B748B17}" type="pres">
      <dgm:prSet presAssocID="{E15716D9-FD64-4261-8306-EA0D14760C8A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D384FA7-AD39-461D-B825-B1A1FDE24DB9}" type="pres">
      <dgm:prSet presAssocID="{E15716D9-FD64-4261-8306-EA0D14760C8A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4ADBB80-42F4-433E-BF9F-C2C9B0B80F35}" type="pres">
      <dgm:prSet presAssocID="{E15716D9-FD64-4261-8306-EA0D14760C8A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EA45845-7EDE-4585-86C7-E41F198E3DA6}" type="pres">
      <dgm:prSet presAssocID="{E15716D9-FD64-4261-8306-EA0D14760C8A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0F50897-AC63-4F78-9A08-2D60DA036A9A}" type="pres">
      <dgm:prSet presAssocID="{E15716D9-FD64-4261-8306-EA0D14760C8A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5CC1181-3038-40FB-9C7F-BF8933B9945E}" type="pres">
      <dgm:prSet presAssocID="{E15716D9-FD64-4261-8306-EA0D14760C8A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863C7559-2481-4AD0-AED3-95CDDC7D7F6A}" srcId="{E15716D9-FD64-4261-8306-EA0D14760C8A}" destId="{D7B4C7A2-61C9-4031-8A1B-08E996803DE3}" srcOrd="2" destOrd="0" parTransId="{9A451727-CFB9-48C3-A544-E00EB93542A6}" sibTransId="{4C60F4B1-2433-42D6-A37D-49356B1F57C7}"/>
    <dgm:cxn modelId="{D8EE6666-E566-45B9-9C52-6FB5F9DECB3A}" type="presOf" srcId="{DFA931B7-E5AE-461C-B5B5-CD2ECB1B9756}" destId="{7EA45845-7EDE-4585-86C7-E41F198E3DA6}" srcOrd="1" destOrd="0" presId="urn:microsoft.com/office/officeart/2005/8/layout/vProcess5"/>
    <dgm:cxn modelId="{B796F229-54A2-4891-BD3C-FA8749456308}" type="presOf" srcId="{E15716D9-FD64-4261-8306-EA0D14760C8A}" destId="{2A0187C2-0662-4E5A-9826-5E02CFF390E7}" srcOrd="0" destOrd="0" presId="urn:microsoft.com/office/officeart/2005/8/layout/vProcess5"/>
    <dgm:cxn modelId="{0592EFEE-4F44-4CF7-BF6C-88325E675EA4}" type="presOf" srcId="{8C7AED6F-106E-4868-B792-E243D41278A0}" destId="{2D384FA7-AD39-461D-B825-B1A1FDE24DB9}" srcOrd="0" destOrd="0" presId="urn:microsoft.com/office/officeart/2005/8/layout/vProcess5"/>
    <dgm:cxn modelId="{26F0F7FF-04F0-42FF-B9CF-6D8F4138E57D}" type="presOf" srcId="{DFA931B7-E5AE-461C-B5B5-CD2ECB1B9756}" destId="{EA753D4C-47E9-47C9-AF93-A386841B1580}" srcOrd="0" destOrd="0" presId="urn:microsoft.com/office/officeart/2005/8/layout/vProcess5"/>
    <dgm:cxn modelId="{86FBA2FA-A6DD-4AFF-85E9-9347A67F7B1C}" type="presOf" srcId="{368A9194-D62A-474E-9805-498F96B2F57E}" destId="{2BE620B7-C8BA-4AA2-AD7B-C7664A12F7AC}" srcOrd="0" destOrd="0" presId="urn:microsoft.com/office/officeart/2005/8/layout/vProcess5"/>
    <dgm:cxn modelId="{FA54DF3E-BCF3-462F-BF09-3DA985D02742}" type="presOf" srcId="{E7F32766-A2EA-40A9-AE69-E49BB7E35F78}" destId="{B4ADBB80-42F4-433E-BF9F-C2C9B0B80F35}" srcOrd="0" destOrd="0" presId="urn:microsoft.com/office/officeart/2005/8/layout/vProcess5"/>
    <dgm:cxn modelId="{6085B366-F634-46F4-A27B-12BE15DB327A}" type="presOf" srcId="{D7B4C7A2-61C9-4031-8A1B-08E996803DE3}" destId="{55CC1181-3038-40FB-9C7F-BF8933B9945E}" srcOrd="1" destOrd="0" presId="urn:microsoft.com/office/officeart/2005/8/layout/vProcess5"/>
    <dgm:cxn modelId="{78D97539-A645-42B4-8F8B-0FF547750BB5}" srcId="{E15716D9-FD64-4261-8306-EA0D14760C8A}" destId="{368A9194-D62A-474E-9805-498F96B2F57E}" srcOrd="1" destOrd="0" parTransId="{4CDC5F05-7304-417C-AD8F-C6D7138EA494}" sibTransId="{E7F32766-A2EA-40A9-AE69-E49BB7E35F78}"/>
    <dgm:cxn modelId="{A932A88F-CC26-40F8-B725-63B14AF556EE}" srcId="{E15716D9-FD64-4261-8306-EA0D14760C8A}" destId="{DFA931B7-E5AE-461C-B5B5-CD2ECB1B9756}" srcOrd="0" destOrd="0" parTransId="{4399EA82-F4C8-4F9B-9A1D-430F6E8001F9}" sibTransId="{8C7AED6F-106E-4868-B792-E243D41278A0}"/>
    <dgm:cxn modelId="{D0243890-CBF1-418F-AEDD-D07194E66863}" type="presOf" srcId="{368A9194-D62A-474E-9805-498F96B2F57E}" destId="{10F50897-AC63-4F78-9A08-2D60DA036A9A}" srcOrd="1" destOrd="0" presId="urn:microsoft.com/office/officeart/2005/8/layout/vProcess5"/>
    <dgm:cxn modelId="{B3E8C5D9-7896-4B88-81CC-99CF38151F2D}" type="presOf" srcId="{D7B4C7A2-61C9-4031-8A1B-08E996803DE3}" destId="{7F4D09B9-92FB-4945-B436-5C3F1B748B17}" srcOrd="0" destOrd="0" presId="urn:microsoft.com/office/officeart/2005/8/layout/vProcess5"/>
    <dgm:cxn modelId="{1F7C886A-F915-4E43-A07E-B3E876EFEADF}" type="presParOf" srcId="{2A0187C2-0662-4E5A-9826-5E02CFF390E7}" destId="{CAFC8771-B404-466E-85C2-386620595952}" srcOrd="0" destOrd="0" presId="urn:microsoft.com/office/officeart/2005/8/layout/vProcess5"/>
    <dgm:cxn modelId="{0645F471-997F-487D-A1CD-0F706CDE98C5}" type="presParOf" srcId="{2A0187C2-0662-4E5A-9826-5E02CFF390E7}" destId="{EA753D4C-47E9-47C9-AF93-A386841B1580}" srcOrd="1" destOrd="0" presId="urn:microsoft.com/office/officeart/2005/8/layout/vProcess5"/>
    <dgm:cxn modelId="{AC89D207-3C39-4896-895F-00C37F0690A9}" type="presParOf" srcId="{2A0187C2-0662-4E5A-9826-5E02CFF390E7}" destId="{2BE620B7-C8BA-4AA2-AD7B-C7664A12F7AC}" srcOrd="2" destOrd="0" presId="urn:microsoft.com/office/officeart/2005/8/layout/vProcess5"/>
    <dgm:cxn modelId="{2AAC2C75-CBC4-4A05-B19C-78D915E6AFA7}" type="presParOf" srcId="{2A0187C2-0662-4E5A-9826-5E02CFF390E7}" destId="{7F4D09B9-92FB-4945-B436-5C3F1B748B17}" srcOrd="3" destOrd="0" presId="urn:microsoft.com/office/officeart/2005/8/layout/vProcess5"/>
    <dgm:cxn modelId="{A5ED6156-6101-4058-A948-CB44D4ADA787}" type="presParOf" srcId="{2A0187C2-0662-4E5A-9826-5E02CFF390E7}" destId="{2D384FA7-AD39-461D-B825-B1A1FDE24DB9}" srcOrd="4" destOrd="0" presId="urn:microsoft.com/office/officeart/2005/8/layout/vProcess5"/>
    <dgm:cxn modelId="{6C2F70E7-89AD-402C-914A-02F025F9B839}" type="presParOf" srcId="{2A0187C2-0662-4E5A-9826-5E02CFF390E7}" destId="{B4ADBB80-42F4-433E-BF9F-C2C9B0B80F35}" srcOrd="5" destOrd="0" presId="urn:microsoft.com/office/officeart/2005/8/layout/vProcess5"/>
    <dgm:cxn modelId="{6AA4122F-8111-447D-86EE-F401D630EFAE}" type="presParOf" srcId="{2A0187C2-0662-4E5A-9826-5E02CFF390E7}" destId="{7EA45845-7EDE-4585-86C7-E41F198E3DA6}" srcOrd="6" destOrd="0" presId="urn:microsoft.com/office/officeart/2005/8/layout/vProcess5"/>
    <dgm:cxn modelId="{8198ADC3-1D40-4B8F-AA0D-83BFB32387FC}" type="presParOf" srcId="{2A0187C2-0662-4E5A-9826-5E02CFF390E7}" destId="{10F50897-AC63-4F78-9A08-2D60DA036A9A}" srcOrd="7" destOrd="0" presId="urn:microsoft.com/office/officeart/2005/8/layout/vProcess5"/>
    <dgm:cxn modelId="{DFAADF9F-1C0C-41EC-9FF9-F6FCA0989C07}" type="presParOf" srcId="{2A0187C2-0662-4E5A-9826-5E02CFF390E7}" destId="{55CC1181-3038-40FB-9C7F-BF8933B9945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53D4C-47E9-47C9-AF93-A386841B1580}">
      <dsp:nvSpPr>
        <dsp:cNvPr id="0" name=""/>
        <dsp:cNvSpPr/>
      </dsp:nvSpPr>
      <dsp:spPr>
        <a:xfrm>
          <a:off x="0" y="0"/>
          <a:ext cx="10136960" cy="2012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b="1" kern="1200" dirty="0" smtClean="0"/>
            <a:t>El conocimiento de la filosofía se construye sobre </a:t>
          </a:r>
          <a:r>
            <a:rPr lang="es-CL" sz="2900" b="1" kern="1200" dirty="0" smtClean="0">
              <a:solidFill>
                <a:srgbClr val="FF0000"/>
              </a:solidFill>
            </a:rPr>
            <a:t>razonamientos</a:t>
          </a:r>
          <a:r>
            <a:rPr lang="es-CL" sz="2900" b="1" kern="1200" dirty="0" smtClean="0"/>
            <a:t> </a:t>
          </a:r>
          <a:r>
            <a:rPr lang="es-CL" sz="2900" kern="1200" dirty="0" smtClean="0"/>
            <a:t>así como el conocimiento de las matemáticas se construye sobre los números y operaciones aritméticas y algebraicas.</a:t>
          </a:r>
        </a:p>
      </dsp:txBody>
      <dsp:txXfrm>
        <a:off x="58958" y="58958"/>
        <a:ext cx="7964811" cy="1895051"/>
      </dsp:txXfrm>
    </dsp:sp>
    <dsp:sp modelId="{2BE620B7-C8BA-4AA2-AD7B-C7664A12F7AC}">
      <dsp:nvSpPr>
        <dsp:cNvPr id="0" name=""/>
        <dsp:cNvSpPr/>
      </dsp:nvSpPr>
      <dsp:spPr>
        <a:xfrm>
          <a:off x="894437" y="2348462"/>
          <a:ext cx="10136960" cy="2012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b="1" kern="1200" dirty="0" smtClean="0"/>
            <a:t>El razonamiento es valido y seguro si se construye a partir </a:t>
          </a:r>
          <a:r>
            <a:rPr lang="es-CL" sz="2900" b="1" kern="1200" dirty="0" smtClean="0">
              <a:solidFill>
                <a:srgbClr val="FFFF00"/>
              </a:solidFill>
            </a:rPr>
            <a:t>los principios lógicos  y sigue ciertos criterios.</a:t>
          </a:r>
        </a:p>
      </dsp:txBody>
      <dsp:txXfrm>
        <a:off x="953395" y="2407420"/>
        <a:ext cx="7816177" cy="1895051"/>
      </dsp:txXfrm>
    </dsp:sp>
    <dsp:sp modelId="{7F4D09B9-92FB-4945-B436-5C3F1B748B17}">
      <dsp:nvSpPr>
        <dsp:cNvPr id="0" name=""/>
        <dsp:cNvSpPr/>
      </dsp:nvSpPr>
      <dsp:spPr>
        <a:xfrm>
          <a:off x="1788875" y="4696924"/>
          <a:ext cx="10136960" cy="2012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900" b="1" kern="1200" smtClean="0"/>
            <a:t>Para verificar la consistencia y valor de una respuesta filosófica sobre algún tema o realidad se debe de examinar la correcta construcción de sus razonamientos  a partir de sus datos </a:t>
          </a:r>
          <a:endParaRPr lang="es-CL" sz="2900" b="1" kern="1200" dirty="0"/>
        </a:p>
      </dsp:txBody>
      <dsp:txXfrm>
        <a:off x="1847833" y="4755882"/>
        <a:ext cx="7816177" cy="1895051"/>
      </dsp:txXfrm>
    </dsp:sp>
    <dsp:sp modelId="{2D384FA7-AD39-461D-B825-B1A1FDE24DB9}">
      <dsp:nvSpPr>
        <dsp:cNvPr id="0" name=""/>
        <dsp:cNvSpPr/>
      </dsp:nvSpPr>
      <dsp:spPr>
        <a:xfrm>
          <a:off x="8828531" y="1526500"/>
          <a:ext cx="1308428" cy="130842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3600" kern="1200"/>
        </a:p>
      </dsp:txBody>
      <dsp:txXfrm>
        <a:off x="9122927" y="1526500"/>
        <a:ext cx="719636" cy="984592"/>
      </dsp:txXfrm>
    </dsp:sp>
    <dsp:sp modelId="{B4ADBB80-42F4-433E-BF9F-C2C9B0B80F35}">
      <dsp:nvSpPr>
        <dsp:cNvPr id="0" name=""/>
        <dsp:cNvSpPr/>
      </dsp:nvSpPr>
      <dsp:spPr>
        <a:xfrm>
          <a:off x="9722969" y="3861542"/>
          <a:ext cx="1308428" cy="130842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3600" kern="1200"/>
        </a:p>
      </dsp:txBody>
      <dsp:txXfrm>
        <a:off x="10017365" y="3861542"/>
        <a:ext cx="719636" cy="984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150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544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911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879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647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293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0556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220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133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271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8CCDA-8533-4D92-9FBD-AAA7E710D625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BC3A1-B255-4938-B6C7-21AA1F8154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03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s-CL" b="1" spc="600" dirty="0">
                <a:solidFill>
                  <a:srgbClr val="FF0000"/>
                </a:solidFill>
              </a:rPr>
              <a:t>¿Cómo diferenciar respuestas válidas?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76997" y="4116401"/>
            <a:ext cx="9838006" cy="1655762"/>
          </a:xfrm>
        </p:spPr>
        <p:txBody>
          <a:bodyPr lIns="0" rIns="0">
            <a:normAutofit/>
          </a:bodyPr>
          <a:lstStyle/>
          <a:p>
            <a:r>
              <a:rPr lang="es-CL" sz="2800" b="1" i="1" dirty="0">
                <a:latin typeface="Arial Black" panose="020B0A04020102020204" pitchFamily="34" charset="0"/>
              </a:rPr>
              <a:t>Unidad 1: </a:t>
            </a:r>
          </a:p>
          <a:p>
            <a:r>
              <a:rPr lang="es-MX" sz="2800" b="1" dirty="0">
                <a:latin typeface="Arial Black" panose="020B0A04020102020204" pitchFamily="34" charset="0"/>
              </a:rPr>
              <a:t>La filosofía nos permite cuestionar rigurosamente la realidad y a nosotros mismos 	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5085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3119509804"/>
              </p:ext>
            </p:extLst>
          </p:nvPr>
        </p:nvGraphicFramePr>
        <p:xfrm>
          <a:off x="154547" y="51517"/>
          <a:ext cx="11925836" cy="6709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1588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A753D4C-47E9-47C9-AF93-A386841B15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graphicEl>
                                              <a:dgm id="{EA753D4C-47E9-47C9-AF93-A386841B15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EA753D4C-47E9-47C9-AF93-A386841B15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graphicEl>
                                              <a:dgm id="{EA753D4C-47E9-47C9-AF93-A386841B15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D384FA7-AD39-461D-B825-B1A1FDE24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graphicEl>
                                              <a:dgm id="{2D384FA7-AD39-461D-B825-B1A1FDE24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2D384FA7-AD39-461D-B825-B1A1FDE24D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dgm id="{2D384FA7-AD39-461D-B825-B1A1FDE24D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BE620B7-C8BA-4AA2-AD7B-C7664A12F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graphicEl>
                                              <a:dgm id="{2BE620B7-C8BA-4AA2-AD7B-C7664A12F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graphicEl>
                                              <a:dgm id="{2BE620B7-C8BA-4AA2-AD7B-C7664A12F7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2BE620B7-C8BA-4AA2-AD7B-C7664A12F7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4ADBB80-42F4-433E-BF9F-C2C9B0B80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graphicEl>
                                              <a:dgm id="{B4ADBB80-42F4-433E-BF9F-C2C9B0B80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graphicEl>
                                              <a:dgm id="{B4ADBB80-42F4-433E-BF9F-C2C9B0B80F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graphicEl>
                                              <a:dgm id="{B4ADBB80-42F4-433E-BF9F-C2C9B0B80F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F4D09B9-92FB-4945-B436-5C3F1B748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graphicEl>
                                              <a:dgm id="{7F4D09B9-92FB-4945-B436-5C3F1B748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graphicEl>
                                              <a:dgm id="{7F4D09B9-92FB-4945-B436-5C3F1B748B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dgm id="{7F4D09B9-92FB-4945-B436-5C3F1B748B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xmlns="" id="{84DBE08D-5F1A-430A-8377-B59BAFF32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313" y="0"/>
            <a:ext cx="8686800" cy="725488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s-ES" sz="2400" dirty="0">
                <a:hlinkClick r:id="rId2" action="ppaction://hlinksldjump"/>
              </a:rPr>
              <a:t/>
            </a:r>
            <a:br>
              <a:rPr lang="es-ES" sz="2400" dirty="0">
                <a:hlinkClick r:id="rId2" action="ppaction://hlinksldjump"/>
              </a:rPr>
            </a:br>
            <a:r>
              <a:rPr lang="es-ES" sz="2400" dirty="0">
                <a:hlinkClick r:id="rId2" action="ppaction://hlinksldjump"/>
              </a:rPr>
              <a:t/>
            </a:r>
            <a:br>
              <a:rPr lang="es-ES" sz="2400" dirty="0">
                <a:hlinkClick r:id="rId2" action="ppaction://hlinksldjump"/>
              </a:rPr>
            </a:br>
            <a:r>
              <a:rPr lang="es-ES" sz="2400" dirty="0">
                <a:hlinkClick r:id="rId2" action="ppaction://hlinksldjump"/>
              </a:rPr>
              <a:t/>
            </a:r>
            <a:br>
              <a:rPr lang="es-ES" sz="2400" dirty="0">
                <a:hlinkClick r:id="rId2" action="ppaction://hlinksldjump"/>
              </a:rPr>
            </a:br>
            <a:r>
              <a:rPr lang="es-ES" sz="2400" dirty="0">
                <a:hlinkClick r:id="rId2" action="ppaction://hlinksldjump"/>
              </a:rPr>
              <a:t/>
            </a:r>
            <a:br>
              <a:rPr lang="es-ES" sz="2400" dirty="0">
                <a:hlinkClick r:id="rId2" action="ppaction://hlinksldjump"/>
              </a:rPr>
            </a:br>
            <a:r>
              <a:rPr lang="es-ES" sz="3100" b="1" spc="3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>El   Pensamiento   Racional   o   Lógico.</a:t>
            </a:r>
            <a:br>
              <a:rPr lang="es-ES" sz="3100" b="1" spc="3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</a:br>
            <a:r>
              <a:rPr lang="es-ES" sz="40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  <a:t/>
            </a:r>
            <a:br>
              <a:rPr lang="es-ES" sz="40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 action="ppaction://hlinksldjump"/>
              </a:rPr>
            </a:br>
            <a:endParaRPr lang="es-CL" b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  <a:hlinkClick r:id="rId2" action="ppaction://hlinksldjump"/>
            </a:endParaRPr>
          </a:p>
        </p:txBody>
      </p:sp>
      <p:sp>
        <p:nvSpPr>
          <p:cNvPr id="4" name="3 Rectángulo">
            <a:extLst>
              <a:ext uri="{FF2B5EF4-FFF2-40B4-BE49-F238E27FC236}">
                <a16:creationId xmlns:a16="http://schemas.microsoft.com/office/drawing/2014/main" xmlns="" id="{AE781024-7F90-4333-8E6D-4AFDFE7AFEB1}"/>
              </a:ext>
            </a:extLst>
          </p:cNvPr>
          <p:cNvSpPr/>
          <p:nvPr/>
        </p:nvSpPr>
        <p:spPr>
          <a:xfrm>
            <a:off x="7759700" y="3489583"/>
            <a:ext cx="4180509" cy="3341913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es-ES" sz="2200" b="1" dirty="0">
                <a:solidFill>
                  <a:srgbClr val="00B050"/>
                </a:solidFill>
              </a:rPr>
              <a:t>Frente a dos opciones  no se puede pensar de manera coherente el opuesto de su opuesto, pues esta sería una 3ª opción que no es parte de conjunto inicial.</a:t>
            </a:r>
          </a:p>
          <a:p>
            <a:pPr algn="ctr">
              <a:spcBef>
                <a:spcPct val="20000"/>
              </a:spcBef>
              <a:defRPr/>
            </a:pPr>
            <a:r>
              <a:rPr lang="es-ES" sz="2200" b="1" dirty="0">
                <a:solidFill>
                  <a:srgbClr val="00B050"/>
                </a:solidFill>
              </a:rPr>
              <a:t>En una relación lógica de oposición entre A y B  se puede dar una o la otra pero no una opción que niega ambas</a:t>
            </a:r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xmlns="" id="{57A32D29-9893-44BF-A438-EC850AD8372D}"/>
              </a:ext>
            </a:extLst>
          </p:cNvPr>
          <p:cNvSpPr/>
          <p:nvPr/>
        </p:nvSpPr>
        <p:spPr>
          <a:xfrm>
            <a:off x="4149165" y="3500438"/>
            <a:ext cx="3384000" cy="3214687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es-ES" sz="2200" b="1" dirty="0">
                <a:solidFill>
                  <a:schemeClr val="accent2"/>
                </a:solidFill>
              </a:rPr>
              <a:t>No se puede pensar  y expresar de manera coherente una  idea, concepto </a:t>
            </a:r>
            <a:r>
              <a:rPr lang="es-ES" sz="2200" b="1" u="sng" dirty="0">
                <a:solidFill>
                  <a:schemeClr val="accent2"/>
                </a:solidFill>
              </a:rPr>
              <a:t>como siendo y no siendo</a:t>
            </a:r>
            <a:r>
              <a:rPr lang="es-ES" sz="2200" b="1" dirty="0">
                <a:solidFill>
                  <a:schemeClr val="accent2"/>
                </a:solidFill>
              </a:rPr>
              <a:t> </a:t>
            </a:r>
            <a:r>
              <a:rPr lang="es-ES" sz="2200" b="1" u="sng" dirty="0">
                <a:solidFill>
                  <a:schemeClr val="accent2"/>
                </a:solidFill>
              </a:rPr>
              <a:t>a la vez</a:t>
            </a:r>
            <a:r>
              <a:rPr lang="es-ES" sz="2200" b="1" dirty="0">
                <a:solidFill>
                  <a:schemeClr val="accent2"/>
                </a:solidFill>
              </a:rPr>
              <a:t>, en un mismo sentido y a un mismo tiempo.</a:t>
            </a:r>
          </a:p>
          <a:p>
            <a:pPr>
              <a:spcBef>
                <a:spcPct val="20000"/>
              </a:spcBef>
              <a:defRPr/>
            </a:pPr>
            <a:endParaRPr lang="es-ES" sz="2200" b="1" dirty="0">
              <a:solidFill>
                <a:schemeClr val="accent2"/>
              </a:solidFill>
            </a:endParaRPr>
          </a:p>
          <a:p>
            <a:pPr algn="ctr">
              <a:spcBef>
                <a:spcPct val="20000"/>
              </a:spcBef>
              <a:defRPr/>
            </a:pPr>
            <a:r>
              <a:rPr lang="es-ES" sz="2200" b="1" dirty="0">
                <a:solidFill>
                  <a:schemeClr val="accent2"/>
                </a:solidFill>
              </a:rPr>
              <a:t> si A es A Entonces no es B</a:t>
            </a:r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xmlns="" id="{A1B66837-A86F-4E79-A430-3F089500F56F}"/>
              </a:ext>
            </a:extLst>
          </p:cNvPr>
          <p:cNvSpPr/>
          <p:nvPr/>
        </p:nvSpPr>
        <p:spPr>
          <a:xfrm>
            <a:off x="349039" y="3516087"/>
            <a:ext cx="3384000" cy="3214687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es-ES" sz="2200" b="1" dirty="0">
                <a:solidFill>
                  <a:srgbClr val="FF0000"/>
                </a:solidFill>
              </a:rPr>
              <a:t>Para pensar y expresar una idea, concepto o acción de manera coherente es necesario pensarlo siendo lo </a:t>
            </a:r>
            <a:r>
              <a:rPr lang="es-ES" sz="2200" b="1" u="sng" dirty="0">
                <a:solidFill>
                  <a:srgbClr val="FF0000"/>
                </a:solidFill>
              </a:rPr>
              <a:t>que es  en su esencia  </a:t>
            </a:r>
            <a:r>
              <a:rPr lang="es-ES" sz="2200" b="1" dirty="0">
                <a:solidFill>
                  <a:srgbClr val="FF0000"/>
                </a:solidFill>
              </a:rPr>
              <a:t>sin cambiarla ni transformarla mientras se piensa, expresa o se realiza.</a:t>
            </a:r>
          </a:p>
          <a:p>
            <a:pPr algn="ctr">
              <a:spcBef>
                <a:spcPct val="20000"/>
              </a:spcBef>
              <a:defRPr/>
            </a:pPr>
            <a:r>
              <a:rPr lang="es-ES" sz="2200" b="1" dirty="0">
                <a:solidFill>
                  <a:srgbClr val="FF0000"/>
                </a:solidFill>
              </a:rPr>
              <a:t>A = A</a:t>
            </a:r>
          </a:p>
        </p:txBody>
      </p:sp>
      <p:sp>
        <p:nvSpPr>
          <p:cNvPr id="7" name="6 Rectángulo">
            <a:extLst>
              <a:ext uri="{FF2B5EF4-FFF2-40B4-BE49-F238E27FC236}">
                <a16:creationId xmlns:a16="http://schemas.microsoft.com/office/drawing/2014/main" xmlns="" id="{9F4C8979-0D1A-4E32-B352-D57E251E7633}"/>
              </a:ext>
            </a:extLst>
          </p:cNvPr>
          <p:cNvSpPr/>
          <p:nvPr/>
        </p:nvSpPr>
        <p:spPr>
          <a:xfrm>
            <a:off x="391886" y="785814"/>
            <a:ext cx="5704116" cy="2102529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s-ES" sz="2400" b="1" dirty="0">
                <a:solidFill>
                  <a:srgbClr val="7030A0"/>
                </a:solidFill>
              </a:rPr>
              <a:t>Es aquel pensamiento codificado en símbolos (números, palabras, letras, etc.)  en el se da </a:t>
            </a:r>
            <a:r>
              <a:rPr lang="es-ES" sz="2400" b="1" dirty="0">
                <a:solidFill>
                  <a:srgbClr val="FF0000"/>
                </a:solidFill>
              </a:rPr>
              <a:t>una conexión necesaria  </a:t>
            </a:r>
            <a:r>
              <a:rPr lang="es-ES" sz="2400" b="1" dirty="0">
                <a:solidFill>
                  <a:srgbClr val="7030A0"/>
                </a:solidFill>
              </a:rPr>
              <a:t>entre lo que </a:t>
            </a:r>
            <a:r>
              <a:rPr lang="es-ES" sz="2400" b="1" dirty="0">
                <a:solidFill>
                  <a:srgbClr val="FF0000"/>
                </a:solidFill>
              </a:rPr>
              <a:t>se afirma ( la conclusión) y sus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400" b="1" dirty="0">
                <a:solidFill>
                  <a:srgbClr val="FF0000"/>
                </a:solidFill>
              </a:rPr>
              <a:t>razones ( las premisas). </a:t>
            </a:r>
          </a:p>
        </p:txBody>
      </p:sp>
      <p:sp>
        <p:nvSpPr>
          <p:cNvPr id="9" name="8 Rectángulo">
            <a:extLst>
              <a:ext uri="{FF2B5EF4-FFF2-40B4-BE49-F238E27FC236}">
                <a16:creationId xmlns:a16="http://schemas.microsoft.com/office/drawing/2014/main" xmlns="" id="{3FB41DBE-0D9C-4D6E-9A30-61D5D2568265}"/>
              </a:ext>
            </a:extLst>
          </p:cNvPr>
          <p:cNvSpPr/>
          <p:nvPr/>
        </p:nvSpPr>
        <p:spPr>
          <a:xfrm>
            <a:off x="6142665" y="785814"/>
            <a:ext cx="5425219" cy="2102529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s-ES" sz="2400" b="1" dirty="0">
                <a:solidFill>
                  <a:srgbClr val="7030A0"/>
                </a:solidFill>
              </a:rPr>
              <a:t>Está conexión que da cohesión y coherencia se apoya en tres principios básicos de la Razón (estructurales y genético)  sobre </a:t>
            </a:r>
            <a:r>
              <a:rPr lang="es-ES" sz="2400" b="1" dirty="0">
                <a:solidFill>
                  <a:srgbClr val="FF0000"/>
                </a:solidFill>
              </a:rPr>
              <a:t>los que se puede pensar y expresar algo con sentido.</a:t>
            </a:r>
          </a:p>
        </p:txBody>
      </p:sp>
      <p:sp>
        <p:nvSpPr>
          <p:cNvPr id="14" name="AutoShape 30">
            <a:extLst>
              <a:ext uri="{FF2B5EF4-FFF2-40B4-BE49-F238E27FC236}">
                <a16:creationId xmlns:a16="http://schemas.microsoft.com/office/drawing/2014/main" xmlns="" id="{56728906-7E55-48DA-A393-72E6663D0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84" y="3068638"/>
            <a:ext cx="3000375" cy="360362"/>
          </a:xfrm>
          <a:prstGeom prst="flowChartAlternateProcess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CL" sz="2200" b="1" dirty="0">
                <a:solidFill>
                  <a:srgbClr val="FF0000"/>
                </a:solidFill>
              </a:rPr>
              <a:t>Principio de Identidad</a:t>
            </a:r>
          </a:p>
        </p:txBody>
      </p:sp>
      <p:sp>
        <p:nvSpPr>
          <p:cNvPr id="15" name="AutoShape 31">
            <a:extLst>
              <a:ext uri="{FF2B5EF4-FFF2-40B4-BE49-F238E27FC236}">
                <a16:creationId xmlns:a16="http://schemas.microsoft.com/office/drawing/2014/main" xmlns="" id="{D26B3C1F-6462-45AA-B4F0-6885925E8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8475" y="3068638"/>
            <a:ext cx="3024188" cy="360362"/>
          </a:xfrm>
          <a:prstGeom prst="flowChartAlternateProcess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CL" dirty="0">
                <a:solidFill>
                  <a:schemeClr val="accent2"/>
                </a:solidFill>
              </a:rPr>
              <a:t>Principio de no-contradicción</a:t>
            </a:r>
          </a:p>
        </p:txBody>
      </p:sp>
      <p:sp>
        <p:nvSpPr>
          <p:cNvPr id="16" name="AutoShape 32">
            <a:extLst>
              <a:ext uri="{FF2B5EF4-FFF2-40B4-BE49-F238E27FC236}">
                <a16:creationId xmlns:a16="http://schemas.microsoft.com/office/drawing/2014/main" xmlns="" id="{3397CFC7-3577-4D3C-A78D-FFC56B32C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6275" y="3068638"/>
            <a:ext cx="2665413" cy="360362"/>
          </a:xfrm>
          <a:prstGeom prst="flowChartAlternateProcess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CL">
                <a:solidFill>
                  <a:srgbClr val="00B050"/>
                </a:solidFill>
              </a:rPr>
              <a:t>Principio de 3º excluido</a:t>
            </a:r>
          </a:p>
        </p:txBody>
      </p:sp>
    </p:spTree>
    <p:extLst>
      <p:ext uri="{BB962C8B-B14F-4D97-AF65-F5344CB8AC3E}">
        <p14:creationId xmlns:p14="http://schemas.microsoft.com/office/powerpoint/2010/main" val="17200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AutoShape 5">
            <a:extLst>
              <a:ext uri="{FF2B5EF4-FFF2-40B4-BE49-F238E27FC236}">
                <a16:creationId xmlns:a16="http://schemas.microsoft.com/office/drawing/2014/main" xmlns="" id="{8B9F1FC4-9B63-4F6F-8D6C-6F22635F0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6193" y="4765297"/>
            <a:ext cx="1296000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s-CL" sz="2400" b="1" dirty="0"/>
              <a:t>alcanza</a:t>
            </a:r>
          </a:p>
        </p:txBody>
      </p:sp>
      <p:sp>
        <p:nvSpPr>
          <p:cNvPr id="2054" name="AutoShape 6">
            <a:hlinkClick r:id="rId2" action="ppaction://hlinksldjump"/>
            <a:extLst>
              <a:ext uri="{FF2B5EF4-FFF2-40B4-BE49-F238E27FC236}">
                <a16:creationId xmlns:a16="http://schemas.microsoft.com/office/drawing/2014/main" xmlns="" id="{31A26B1F-933E-4E81-BFA4-6C3E16E58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4590" y="2054015"/>
            <a:ext cx="2166682" cy="71989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prstTxWarp prst="textWave2">
              <a:avLst/>
            </a:prstTxWarp>
          </a:bodyPr>
          <a:lstStyle/>
          <a:p>
            <a:pPr algn="ctr"/>
            <a:r>
              <a:rPr lang="es-ES" altLang="es-CL" sz="24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LÓGICA</a:t>
            </a:r>
            <a:r>
              <a:rPr lang="es-ES" altLang="es-CL" sz="3600" b="1" dirty="0">
                <a:solidFill>
                  <a:srgbClr val="FF0000"/>
                </a:solidFill>
                <a:cs typeface="Aharoni" panose="02010803020104030203" pitchFamily="2" charset="-79"/>
              </a:rPr>
              <a:t>*</a:t>
            </a:r>
            <a:endParaRPr lang="es-ES" altLang="es-CL" sz="2400" b="1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055" name="AutoShape 7">
            <a:extLst>
              <a:ext uri="{FF2B5EF4-FFF2-40B4-BE49-F238E27FC236}">
                <a16:creationId xmlns:a16="http://schemas.microsoft.com/office/drawing/2014/main" xmlns="" id="{05B5804F-EDA1-4DA7-9463-65C6268F3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3018" y="4771799"/>
            <a:ext cx="1249488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" altLang="es-CL" sz="2400" b="1" dirty="0"/>
              <a:t>asegura</a:t>
            </a:r>
          </a:p>
        </p:txBody>
      </p:sp>
      <p:sp>
        <p:nvSpPr>
          <p:cNvPr id="2056" name="AutoShape 8">
            <a:extLst>
              <a:ext uri="{FF2B5EF4-FFF2-40B4-BE49-F238E27FC236}">
                <a16:creationId xmlns:a16="http://schemas.microsoft.com/office/drawing/2014/main" xmlns="" id="{0D3587FB-8BB0-4117-A3DE-733FE97C6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2425" y="6035359"/>
            <a:ext cx="3918853" cy="814387"/>
          </a:xfrm>
          <a:prstGeom prst="roundRect">
            <a:avLst>
              <a:gd name="adj" fmla="val 16667"/>
            </a:avLst>
          </a:prstGeom>
          <a:noFill/>
          <a:ln w="22225">
            <a:noFill/>
            <a:round/>
            <a:headEnd/>
            <a:tailEnd/>
          </a:ln>
          <a:effectLst/>
        </p:spPr>
        <p:txBody>
          <a:bodyPr wrap="none" anchor="ctr">
            <a:prstTxWarp prst="textDeflate">
              <a:avLst/>
            </a:prstTxWarp>
          </a:bodyPr>
          <a:lstStyle/>
          <a:p>
            <a:pPr algn="ctr"/>
            <a:r>
              <a:rPr lang="es-ES" altLang="es-CL" sz="3200" b="1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conclusión</a:t>
            </a:r>
          </a:p>
        </p:txBody>
      </p:sp>
      <p:sp>
        <p:nvSpPr>
          <p:cNvPr id="2059" name="AutoShape 11">
            <a:extLst>
              <a:ext uri="{FF2B5EF4-FFF2-40B4-BE49-F238E27FC236}">
                <a16:creationId xmlns:a16="http://schemas.microsoft.com/office/drawing/2014/main" xmlns="" id="{CA2213FF-2C55-494C-A8B7-CF2DE6F95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3018" y="3318025"/>
            <a:ext cx="3206639" cy="1049182"/>
          </a:xfrm>
          <a:prstGeom prst="roundRect">
            <a:avLst>
              <a:gd name="adj" fmla="val 16667"/>
            </a:avLst>
          </a:prstGeom>
          <a:noFill/>
          <a:ln>
            <a:headEnd/>
            <a:tailEnd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>
            <a:prstTxWarp prst="textPlain">
              <a:avLst/>
            </a:prstTxWarp>
          </a:bodyPr>
          <a:lstStyle/>
          <a:p>
            <a:pPr algn="ctr"/>
            <a:r>
              <a:rPr lang="es-ES" altLang="es-CL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odoni MT Black" panose="02070A03080606020203" pitchFamily="18" charset="0"/>
              </a:rPr>
              <a:t>datos </a:t>
            </a:r>
            <a:r>
              <a:rPr lang="es-ES" altLang="es-CL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odoni MT Black" panose="02070A03080606020203" pitchFamily="18" charset="0"/>
              </a:rPr>
              <a:t>iniciales</a:t>
            </a:r>
          </a:p>
          <a:p>
            <a:pPr algn="ctr"/>
            <a:r>
              <a:rPr lang="es-ES" altLang="es-CL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odoni MT Black" panose="02070A03080606020203" pitchFamily="18" charset="0"/>
              </a:rPr>
              <a:t>(PREMISAS)</a:t>
            </a:r>
            <a:endParaRPr lang="es-ES" altLang="es-CL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Bodoni MT Black" panose="02070A03080606020203" pitchFamily="18" charset="0"/>
            </a:endParaRPr>
          </a:p>
        </p:txBody>
      </p:sp>
      <p:sp>
        <p:nvSpPr>
          <p:cNvPr id="2060" name="AutoShape 12">
            <a:extLst>
              <a:ext uri="{FF2B5EF4-FFF2-40B4-BE49-F238E27FC236}">
                <a16:creationId xmlns:a16="http://schemas.microsoft.com/office/drawing/2014/main" xmlns="" id="{BA155A52-C6B5-4EC2-B3B0-EAEFDC672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9981" y="2131179"/>
            <a:ext cx="1584000" cy="504000"/>
          </a:xfrm>
          <a:prstGeom prst="roundRect">
            <a:avLst>
              <a:gd name="adj" fmla="val 16667"/>
            </a:avLst>
          </a:prstGeom>
          <a:ln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s-ES" altLang="es-CL" sz="2400" dirty="0">
                <a:latin typeface="Bodoni MT Black" panose="02070A03080606020203" pitchFamily="18" charset="0"/>
              </a:rPr>
              <a:t>conjunto</a:t>
            </a:r>
          </a:p>
        </p:txBody>
      </p:sp>
      <p:sp>
        <p:nvSpPr>
          <p:cNvPr id="2061" name="AutoShape 13">
            <a:extLst>
              <a:ext uri="{FF2B5EF4-FFF2-40B4-BE49-F238E27FC236}">
                <a16:creationId xmlns:a16="http://schemas.microsoft.com/office/drawing/2014/main" xmlns="" id="{9B617777-CF21-402B-81C9-1DFF596AE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389" y="1448594"/>
            <a:ext cx="1302657" cy="3603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22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prstTxWarp prst="textChevronInverted">
              <a:avLst/>
            </a:prstTxWarp>
          </a:bodyPr>
          <a:lstStyle/>
          <a:p>
            <a:pPr algn="ctr"/>
            <a:r>
              <a:rPr lang="es-ES" altLang="es-CL" sz="2800" b="1" dirty="0">
                <a:solidFill>
                  <a:srgbClr val="FF0000"/>
                </a:solidFill>
              </a:rPr>
              <a:t>MENTAL</a:t>
            </a:r>
          </a:p>
        </p:txBody>
      </p:sp>
      <p:sp>
        <p:nvSpPr>
          <p:cNvPr id="2062" name="AutoShape 14">
            <a:extLst>
              <a:ext uri="{FF2B5EF4-FFF2-40B4-BE49-F238E27FC236}">
                <a16:creationId xmlns:a16="http://schemas.microsoft.com/office/drawing/2014/main" xmlns="" id="{CED6586A-314F-481F-B839-544061BAD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6906" y="115886"/>
            <a:ext cx="3322751" cy="5623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22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prstTxWarp prst="textWave2">
              <a:avLst/>
            </a:prstTxWarp>
          </a:bodyPr>
          <a:lstStyle/>
          <a:p>
            <a:pPr algn="ctr"/>
            <a:r>
              <a:rPr lang="es-ES" altLang="es-CL" sz="3200" b="1" dirty="0">
                <a:solidFill>
                  <a:srgbClr val="FF0000"/>
                </a:solidFill>
              </a:rPr>
              <a:t>La Inferencia</a:t>
            </a:r>
          </a:p>
        </p:txBody>
      </p:sp>
      <p:cxnSp>
        <p:nvCxnSpPr>
          <p:cNvPr id="2063" name="AutoShape 15">
            <a:extLst>
              <a:ext uri="{FF2B5EF4-FFF2-40B4-BE49-F238E27FC236}">
                <a16:creationId xmlns:a16="http://schemas.microsoft.com/office/drawing/2014/main" xmlns="" id="{6BD3EF5F-0910-4627-96EC-38C99EC01C92}"/>
              </a:ext>
            </a:extLst>
          </p:cNvPr>
          <p:cNvCxnSpPr>
            <a:cxnSpLocks noChangeShapeType="1"/>
            <a:endCxn id="2061" idx="0"/>
          </p:cNvCxnSpPr>
          <p:nvPr/>
        </p:nvCxnSpPr>
        <p:spPr bwMode="auto">
          <a:xfrm rot="5400000">
            <a:off x="7116885" y="1001084"/>
            <a:ext cx="770343" cy="124676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4" name="Text Box 16">
            <a:extLst>
              <a:ext uri="{FF2B5EF4-FFF2-40B4-BE49-F238E27FC236}">
                <a16:creationId xmlns:a16="http://schemas.microsoft.com/office/drawing/2014/main" xmlns="" id="{2452930C-A618-4476-BE1E-51257497B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2167" y="846680"/>
            <a:ext cx="1179368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altLang="es-CL" b="1">
                <a:solidFill>
                  <a:srgbClr val="FF0000"/>
                </a:solidFill>
              </a:rPr>
              <a:t>operación</a:t>
            </a:r>
          </a:p>
        </p:txBody>
      </p:sp>
      <p:cxnSp>
        <p:nvCxnSpPr>
          <p:cNvPr id="2065" name="AutoShape 17">
            <a:extLst>
              <a:ext uri="{FF2B5EF4-FFF2-40B4-BE49-F238E27FC236}">
                <a16:creationId xmlns:a16="http://schemas.microsoft.com/office/drawing/2014/main" xmlns="" id="{A2944FA8-0A2A-489D-9426-7467144DED93}"/>
              </a:ext>
            </a:extLst>
          </p:cNvPr>
          <p:cNvCxnSpPr>
            <a:cxnSpLocks noChangeShapeType="1"/>
            <a:stCxn id="2061" idx="1"/>
            <a:endCxn id="2060" idx="1"/>
          </p:cNvCxnSpPr>
          <p:nvPr/>
        </p:nvCxnSpPr>
        <p:spPr bwMode="auto">
          <a:xfrm rot="10800000" flipV="1">
            <a:off x="6699981" y="1628775"/>
            <a:ext cx="88408" cy="754404"/>
          </a:xfrm>
          <a:prstGeom prst="curvedConnector3">
            <a:avLst>
              <a:gd name="adj1" fmla="val 1902733"/>
            </a:avLst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6" name="Text Box 18">
            <a:extLst>
              <a:ext uri="{FF2B5EF4-FFF2-40B4-BE49-F238E27FC236}">
                <a16:creationId xmlns:a16="http://schemas.microsoft.com/office/drawing/2014/main" xmlns="" id="{9DC9C344-EBE9-4E8A-A681-08C3F7681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499" y="1761628"/>
            <a:ext cx="1181734" cy="5847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s-ES" altLang="es-CL" sz="1600" b="1" dirty="0">
                <a:solidFill>
                  <a:srgbClr val="FF0000"/>
                </a:solidFill>
              </a:rPr>
              <a:t>que a partir</a:t>
            </a:r>
          </a:p>
          <a:p>
            <a:pPr algn="ctr"/>
            <a:r>
              <a:rPr lang="es-ES" altLang="es-CL" sz="1600" b="1" dirty="0">
                <a:solidFill>
                  <a:srgbClr val="FF0000"/>
                </a:solidFill>
              </a:rPr>
              <a:t>de un</a:t>
            </a:r>
          </a:p>
        </p:txBody>
      </p:sp>
      <p:cxnSp>
        <p:nvCxnSpPr>
          <p:cNvPr id="2068" name="AutoShape 20">
            <a:extLst>
              <a:ext uri="{FF2B5EF4-FFF2-40B4-BE49-F238E27FC236}">
                <a16:creationId xmlns:a16="http://schemas.microsoft.com/office/drawing/2014/main" xmlns="" id="{DA76E36B-791A-4573-8B3C-D2CE25FB6F62}"/>
              </a:ext>
            </a:extLst>
          </p:cNvPr>
          <p:cNvCxnSpPr>
            <a:cxnSpLocks noChangeShapeType="1"/>
            <a:stCxn id="2061" idx="3"/>
            <a:endCxn id="2054" idx="0"/>
          </p:cNvCxnSpPr>
          <p:nvPr/>
        </p:nvCxnSpPr>
        <p:spPr bwMode="auto">
          <a:xfrm>
            <a:off x="8091046" y="1628775"/>
            <a:ext cx="2806885" cy="42524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9" name="Text Box 21">
            <a:extLst>
              <a:ext uri="{FF2B5EF4-FFF2-40B4-BE49-F238E27FC236}">
                <a16:creationId xmlns:a16="http://schemas.microsoft.com/office/drawing/2014/main" xmlns="" id="{1D5B6BA9-B9DD-41F2-8946-F679DF7B2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4257" y="1553193"/>
            <a:ext cx="1713674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s-ES" altLang="es-CL" b="1" dirty="0">
                <a:solidFill>
                  <a:srgbClr val="FF0000"/>
                </a:solidFill>
              </a:rPr>
              <a:t>eminentemente</a:t>
            </a:r>
          </a:p>
        </p:txBody>
      </p:sp>
      <p:cxnSp>
        <p:nvCxnSpPr>
          <p:cNvPr id="2076" name="AutoShape 28">
            <a:extLst>
              <a:ext uri="{FF2B5EF4-FFF2-40B4-BE49-F238E27FC236}">
                <a16:creationId xmlns:a16="http://schemas.microsoft.com/office/drawing/2014/main" xmlns="" id="{2F7976CD-D680-4E19-AF70-B548EDAB6F09}"/>
              </a:ext>
            </a:extLst>
          </p:cNvPr>
          <p:cNvCxnSpPr>
            <a:cxnSpLocks noChangeShapeType="1"/>
            <a:stCxn id="2060" idx="2"/>
            <a:endCxn id="2059" idx="0"/>
          </p:cNvCxnSpPr>
          <p:nvPr/>
        </p:nvCxnSpPr>
        <p:spPr bwMode="auto">
          <a:xfrm>
            <a:off x="7491981" y="2635179"/>
            <a:ext cx="14357" cy="6828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7" name="Text Box 29">
            <a:extLst>
              <a:ext uri="{FF2B5EF4-FFF2-40B4-BE49-F238E27FC236}">
                <a16:creationId xmlns:a16="http://schemas.microsoft.com/office/drawing/2014/main" xmlns="" id="{46309DA5-4288-45DC-9B7E-DEF2D2E55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8281" y="2698923"/>
            <a:ext cx="423514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s-ES" altLang="es-CL" b="1" dirty="0">
                <a:solidFill>
                  <a:srgbClr val="FF0000"/>
                </a:solidFill>
              </a:rPr>
              <a:t>de</a:t>
            </a:r>
          </a:p>
        </p:txBody>
      </p:sp>
      <p:cxnSp>
        <p:nvCxnSpPr>
          <p:cNvPr id="2078" name="AutoShape 30">
            <a:extLst>
              <a:ext uri="{FF2B5EF4-FFF2-40B4-BE49-F238E27FC236}">
                <a16:creationId xmlns:a16="http://schemas.microsoft.com/office/drawing/2014/main" xmlns="" id="{36C90A6F-AD71-47E6-9557-C81E299FEBB6}"/>
              </a:ext>
            </a:extLst>
          </p:cNvPr>
          <p:cNvCxnSpPr>
            <a:cxnSpLocks noChangeShapeType="1"/>
            <a:stCxn id="2059" idx="2"/>
            <a:endCxn id="2055" idx="3"/>
          </p:cNvCxnSpPr>
          <p:nvPr/>
        </p:nvCxnSpPr>
        <p:spPr bwMode="auto">
          <a:xfrm rot="5400000">
            <a:off x="7037035" y="4482678"/>
            <a:ext cx="584774" cy="353832"/>
          </a:xfrm>
          <a:prstGeom prst="bentConnector2">
            <a:avLst/>
          </a:prstGeom>
          <a:noFill/>
          <a:ln w="22225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9" name="AutoShape 31">
            <a:extLst>
              <a:ext uri="{FF2B5EF4-FFF2-40B4-BE49-F238E27FC236}">
                <a16:creationId xmlns:a16="http://schemas.microsoft.com/office/drawing/2014/main" xmlns="" id="{92CB132B-07F3-4A00-B312-D5140EEAD35B}"/>
              </a:ext>
            </a:extLst>
          </p:cNvPr>
          <p:cNvCxnSpPr>
            <a:cxnSpLocks noChangeShapeType="1"/>
            <a:stCxn id="2059" idx="2"/>
            <a:endCxn id="2053" idx="1"/>
          </p:cNvCxnSpPr>
          <p:nvPr/>
        </p:nvCxnSpPr>
        <p:spPr bwMode="auto">
          <a:xfrm rot="16200000" flipH="1">
            <a:off x="7462129" y="4411415"/>
            <a:ext cx="578272" cy="489855"/>
          </a:xfrm>
          <a:prstGeom prst="bentConnector2">
            <a:avLst/>
          </a:prstGeom>
          <a:noFill/>
          <a:ln w="22225">
            <a:solidFill>
              <a:schemeClr val="tx1"/>
            </a:solidFill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80" name="Text Box 32">
            <a:extLst>
              <a:ext uri="{FF2B5EF4-FFF2-40B4-BE49-F238E27FC236}">
                <a16:creationId xmlns:a16="http://schemas.microsoft.com/office/drawing/2014/main" xmlns="" id="{4F446417-DD03-45D2-B5E9-49A39FF1F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277" y="4451185"/>
            <a:ext cx="367408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CL" sz="1600" b="1" dirty="0">
                <a:solidFill>
                  <a:srgbClr val="FF0000"/>
                </a:solidFill>
              </a:rPr>
              <a:t>se</a:t>
            </a:r>
          </a:p>
        </p:txBody>
      </p:sp>
      <p:cxnSp>
        <p:nvCxnSpPr>
          <p:cNvPr id="2081" name="AutoShape 33">
            <a:extLst>
              <a:ext uri="{FF2B5EF4-FFF2-40B4-BE49-F238E27FC236}">
                <a16:creationId xmlns:a16="http://schemas.microsoft.com/office/drawing/2014/main" xmlns="" id="{A7250D19-DEEB-4106-9455-14C8C6B5873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7000260" y="5474991"/>
            <a:ext cx="996950" cy="0"/>
          </a:xfrm>
          <a:prstGeom prst="straightConnector1">
            <a:avLst/>
          </a:prstGeom>
          <a:noFill/>
          <a:ln w="698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82" name="Text Box 34">
            <a:extLst>
              <a:ext uri="{FF2B5EF4-FFF2-40B4-BE49-F238E27FC236}">
                <a16:creationId xmlns:a16="http://schemas.microsoft.com/office/drawing/2014/main" xmlns="" id="{E283BF3E-0166-4C36-9A27-A93950856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7110" y="5163623"/>
            <a:ext cx="545342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s-CL" b="1" dirty="0">
                <a:solidFill>
                  <a:srgbClr val="FF0000"/>
                </a:solidFill>
              </a:rPr>
              <a:t>una</a:t>
            </a:r>
          </a:p>
        </p:txBody>
      </p:sp>
      <p:sp>
        <p:nvSpPr>
          <p:cNvPr id="26" name="Abrir llave 25"/>
          <p:cNvSpPr/>
          <p:nvPr/>
        </p:nvSpPr>
        <p:spPr>
          <a:xfrm>
            <a:off x="5059187" y="3267482"/>
            <a:ext cx="489999" cy="3582264"/>
          </a:xfrm>
          <a:prstGeom prst="leftBrace">
            <a:avLst>
              <a:gd name="adj1" fmla="val 81927"/>
              <a:gd name="adj2" fmla="val 47843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7" name="CuadroTexto 26"/>
          <p:cNvSpPr txBox="1"/>
          <p:nvPr/>
        </p:nvSpPr>
        <p:spPr>
          <a:xfrm rot="5400000">
            <a:off x="2366818" y="4560921"/>
            <a:ext cx="4027641" cy="513410"/>
          </a:xfrm>
          <a:prstGeom prst="rect">
            <a:avLst/>
          </a:prstGeom>
          <a:noFill/>
        </p:spPr>
        <p:txBody>
          <a:bodyPr vert="wordArtVert" wrap="none" rtlCol="0">
            <a:prstTxWarp prst="textPlain">
              <a:avLst/>
            </a:prstTxWarp>
            <a:spAutoFit/>
          </a:bodyPr>
          <a:lstStyle/>
          <a:p>
            <a:r>
              <a:rPr lang="es-CL" b="1" dirty="0" smtClean="0">
                <a:solidFill>
                  <a:srgbClr val="FF0000"/>
                </a:solidFill>
              </a:rPr>
              <a:t>RAZONAMIENTO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2057" name="Flecha izquierda 2056"/>
          <p:cNvSpPr/>
          <p:nvPr/>
        </p:nvSpPr>
        <p:spPr>
          <a:xfrm>
            <a:off x="2416010" y="3060801"/>
            <a:ext cx="1552152" cy="3770646"/>
          </a:xfrm>
          <a:prstGeom prst="leftArrow">
            <a:avLst>
              <a:gd name="adj1" fmla="val 76679"/>
              <a:gd name="adj2" fmla="val 3025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/>
              <a:t>Su validez depende de que cumpla</a:t>
            </a:r>
          </a:p>
          <a:p>
            <a:pPr algn="ctr"/>
            <a:r>
              <a:rPr lang="es-CL" sz="2000" b="1" dirty="0" smtClean="0"/>
              <a:t> </a:t>
            </a:r>
            <a:endParaRPr lang="es-CL" sz="2000" b="1" dirty="0"/>
          </a:p>
        </p:txBody>
      </p:sp>
      <p:sp>
        <p:nvSpPr>
          <p:cNvPr id="2058" name="Flecha arriba 2057"/>
          <p:cNvSpPr/>
          <p:nvPr/>
        </p:nvSpPr>
        <p:spPr>
          <a:xfrm>
            <a:off x="1159099" y="3060801"/>
            <a:ext cx="1256910" cy="3649092"/>
          </a:xfrm>
          <a:prstGeom prst="up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CL" sz="3600" dirty="0" smtClean="0">
                <a:solidFill>
                  <a:srgbClr val="FF0000"/>
                </a:solidFill>
              </a:rPr>
              <a:t>Los criterios  de</a:t>
            </a:r>
            <a:endParaRPr lang="es-CL" sz="3600" dirty="0">
              <a:solidFill>
                <a:srgbClr val="FF0000"/>
              </a:solidFill>
            </a:endParaRPr>
          </a:p>
        </p:txBody>
      </p:sp>
      <p:sp>
        <p:nvSpPr>
          <p:cNvPr id="79" name="Rectángulo redondeado 78"/>
          <p:cNvSpPr/>
          <p:nvPr/>
        </p:nvSpPr>
        <p:spPr>
          <a:xfrm>
            <a:off x="714537" y="845068"/>
            <a:ext cx="2202287" cy="6740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atin typeface="Arial Black" panose="020B0A04020102020204" pitchFamily="34" charset="0"/>
              </a:rPr>
              <a:t>confiabilidad</a:t>
            </a:r>
            <a:endParaRPr lang="es-CL" dirty="0">
              <a:latin typeface="Arial Black" panose="020B0A04020102020204" pitchFamily="34" charset="0"/>
            </a:endParaRPr>
          </a:p>
        </p:txBody>
      </p:sp>
      <p:sp>
        <p:nvSpPr>
          <p:cNvPr id="80" name="Rectángulo redondeado 79"/>
          <p:cNvSpPr/>
          <p:nvPr/>
        </p:nvSpPr>
        <p:spPr>
          <a:xfrm>
            <a:off x="714536" y="122009"/>
            <a:ext cx="2202287" cy="6740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atin typeface="Arial Black" panose="020B0A04020102020204" pitchFamily="34" charset="0"/>
              </a:rPr>
              <a:t>Ausencia de ambigüedad</a:t>
            </a:r>
            <a:endParaRPr lang="es-CL" dirty="0">
              <a:latin typeface="Arial Black" panose="020B0A04020102020204" pitchFamily="34" charset="0"/>
            </a:endParaRPr>
          </a:p>
        </p:txBody>
      </p:sp>
      <p:sp>
        <p:nvSpPr>
          <p:cNvPr id="81" name="Rectángulo redondeado 80"/>
          <p:cNvSpPr/>
          <p:nvPr/>
        </p:nvSpPr>
        <p:spPr>
          <a:xfrm>
            <a:off x="714537" y="2322561"/>
            <a:ext cx="2202287" cy="6740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atin typeface="Arial Black" panose="020B0A04020102020204" pitchFamily="34" charset="0"/>
              </a:rPr>
              <a:t>Pertinencia</a:t>
            </a:r>
            <a:endParaRPr lang="es-CL" dirty="0">
              <a:latin typeface="Arial Black" panose="020B0A04020102020204" pitchFamily="34" charset="0"/>
            </a:endParaRPr>
          </a:p>
        </p:txBody>
      </p:sp>
      <p:sp>
        <p:nvSpPr>
          <p:cNvPr id="82" name="Rectángulo redondeado 81"/>
          <p:cNvSpPr/>
          <p:nvPr/>
        </p:nvSpPr>
        <p:spPr>
          <a:xfrm>
            <a:off x="714537" y="1599502"/>
            <a:ext cx="2202287" cy="6740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atin typeface="Arial Black" panose="020B0A04020102020204" pitchFamily="34" charset="0"/>
              </a:rPr>
              <a:t>Consistencia</a:t>
            </a:r>
            <a:endParaRPr lang="es-CL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03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1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1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054" grpId="0" animBg="1"/>
      <p:bldP spid="2055" grpId="0" animBg="1"/>
      <p:bldP spid="2056" grpId="0"/>
      <p:bldP spid="2059" grpId="0"/>
      <p:bldP spid="2060" grpId="0" animBg="1"/>
      <p:bldP spid="2061" grpId="0" animBg="1"/>
      <p:bldP spid="2064" grpId="0" animBg="1"/>
      <p:bldP spid="2066" grpId="0"/>
      <p:bldP spid="2069" grpId="0"/>
      <p:bldP spid="2077" grpId="0"/>
      <p:bldP spid="2080" grpId="0" animBg="1"/>
      <p:bldP spid="2082" grpId="0" animBg="1"/>
      <p:bldP spid="26" grpId="0" animBg="1"/>
      <p:bldP spid="27" grpId="0"/>
      <p:bldP spid="2057" grpId="0" animBg="1"/>
      <p:bldP spid="2058" grpId="0" animBg="1"/>
      <p:bldP spid="79" grpId="0" animBg="1"/>
      <p:bldP spid="80" grpId="0" animBg="1"/>
      <p:bldP spid="81" grpId="0" animBg="1"/>
      <p:bldP spid="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1876697" y="1482136"/>
            <a:ext cx="7685314" cy="4317773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altLang="es-CL" sz="3600" b="1" u="sng" dirty="0" smtClean="0"/>
              <a:t>INFERENCIA</a:t>
            </a:r>
            <a:r>
              <a:rPr lang="es-ES" altLang="es-CL" sz="3600" dirty="0" smtClean="0"/>
              <a:t>: Operación mental  de la razón que partiendo de ciertos datos conocidos y seguros se puede concluir o asegurar algo que no es conocido o que no puede conocerse de manera directa, sino que a través de analizar lógicamente los datos entregados.</a:t>
            </a:r>
          </a:p>
          <a:p>
            <a:pPr algn="just"/>
            <a:endParaRPr lang="es-ES" altLang="es-CL" sz="3600" dirty="0" smtClean="0"/>
          </a:p>
          <a:p>
            <a:pPr algn="just"/>
            <a:endParaRPr lang="es-ES" altLang="es-CL" sz="3600" dirty="0"/>
          </a:p>
        </p:txBody>
      </p:sp>
    </p:spTree>
    <p:extLst>
      <p:ext uri="{BB962C8B-B14F-4D97-AF65-F5344CB8AC3E}">
        <p14:creationId xmlns:p14="http://schemas.microsoft.com/office/powerpoint/2010/main" val="315168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175657" y="574765"/>
            <a:ext cx="8786949" cy="5610225"/>
          </a:xfrm>
        </p:spPr>
        <p:txBody>
          <a:bodyPr>
            <a:normAutofit/>
          </a:bodyPr>
          <a:lstStyle/>
          <a:p>
            <a:pPr algn="just"/>
            <a:r>
              <a:rPr lang="es-ES" altLang="es-CL" sz="3200" b="1" u="sng" dirty="0"/>
              <a:t>RAZONAMIENTO</a:t>
            </a:r>
            <a:r>
              <a:rPr lang="es-ES" altLang="es-CL" sz="3200" dirty="0"/>
              <a:t>: Conjunto de proposiciones en las que se </a:t>
            </a:r>
            <a:r>
              <a:rPr lang="es-ES" altLang="es-CL" sz="3200" u="sng" dirty="0"/>
              <a:t>afirma</a:t>
            </a:r>
            <a:r>
              <a:rPr lang="es-ES" altLang="es-CL" sz="3200" dirty="0"/>
              <a:t>  algo  basado u apoyado en un conjunto de razones.</a:t>
            </a:r>
          </a:p>
          <a:p>
            <a:pPr algn="just"/>
            <a:endParaRPr lang="es-ES" altLang="es-CL" sz="3200" dirty="0"/>
          </a:p>
          <a:p>
            <a:pPr algn="just"/>
            <a:r>
              <a:rPr lang="es-ES" altLang="es-CL" sz="3200" dirty="0"/>
              <a:t>Partes del Razonamiento:</a:t>
            </a:r>
          </a:p>
          <a:p>
            <a:pPr algn="just">
              <a:buFontTx/>
              <a:buNone/>
            </a:pPr>
            <a:r>
              <a:rPr lang="es-ES" altLang="es-CL" sz="3200" b="1" dirty="0"/>
              <a:t>	La Conclusión</a:t>
            </a:r>
            <a:r>
              <a:rPr lang="es-ES" altLang="es-CL" sz="3200" dirty="0"/>
              <a:t>: Es la afirmación central de un Razonamiento la cual se apoya en sus premisas.</a:t>
            </a:r>
          </a:p>
          <a:p>
            <a:pPr algn="just">
              <a:buFontTx/>
              <a:buNone/>
            </a:pPr>
            <a:r>
              <a:rPr lang="es-ES" altLang="es-CL" sz="3200" b="1" dirty="0"/>
              <a:t>	Premisas</a:t>
            </a:r>
            <a:r>
              <a:rPr lang="es-ES" altLang="es-CL" sz="3200" dirty="0"/>
              <a:t>: conjunto de proposiciones que aseguran y fundamentan una Conclusión</a:t>
            </a:r>
          </a:p>
          <a:p>
            <a:pPr algn="just"/>
            <a:endParaRPr lang="es-ES" altLang="es-CL" sz="3200" dirty="0"/>
          </a:p>
        </p:txBody>
      </p:sp>
    </p:spTree>
    <p:extLst>
      <p:ext uri="{BB962C8B-B14F-4D97-AF65-F5344CB8AC3E}">
        <p14:creationId xmlns:p14="http://schemas.microsoft.com/office/powerpoint/2010/main" val="302665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55633"/>
            <a:ext cx="8937673" cy="1325563"/>
          </a:xfr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/>
          <a:lstStyle/>
          <a:p>
            <a:pPr algn="ctr"/>
            <a:r>
              <a:rPr lang="es-MX" b="1" dirty="0" smtClean="0">
                <a:solidFill>
                  <a:srgbClr val="FF0000"/>
                </a:solidFill>
              </a:rPr>
              <a:t>Criterios para evaluar la validez de un razonamiento</a:t>
            </a:r>
            <a:endParaRPr lang="es-CL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6097" y="1465604"/>
            <a:ext cx="11493305" cy="5132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1</a:t>
            </a:r>
            <a:r>
              <a:rPr lang="es-MX" dirty="0"/>
              <a:t>. </a:t>
            </a:r>
            <a:r>
              <a:rPr lang="es-MX" b="1" dirty="0" smtClean="0"/>
              <a:t>Criterio de Consistencia</a:t>
            </a:r>
            <a:r>
              <a:rPr lang="es-MX" dirty="0" smtClean="0"/>
              <a:t>: Un razonamiento es correcto si sus premisas justifican suficientemente la conclusión de dicho razonamiento.</a:t>
            </a:r>
          </a:p>
          <a:p>
            <a:pPr marL="0" indent="0">
              <a:buNone/>
            </a:pPr>
            <a:r>
              <a:rPr lang="es-MX" dirty="0" smtClean="0"/>
              <a:t>2</a:t>
            </a:r>
            <a:r>
              <a:rPr lang="es-MX" b="1" dirty="0" smtClean="0"/>
              <a:t>. Criterio de Pertinencia</a:t>
            </a:r>
            <a:r>
              <a:rPr lang="es-MX" dirty="0"/>
              <a:t>:</a:t>
            </a:r>
            <a:r>
              <a:rPr lang="es-MX" dirty="0" smtClean="0"/>
              <a:t> Un razonamiento es correcto  si sus premisas tienen una relación lógica directa con su conclusión. 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3. </a:t>
            </a:r>
            <a:r>
              <a:rPr lang="es-MX" b="1" dirty="0" smtClean="0"/>
              <a:t>Criterio de Ausencia de ambigüedad</a:t>
            </a:r>
            <a:r>
              <a:rPr lang="es-MX" dirty="0" smtClean="0"/>
              <a:t>: Un razonamiento es correcto cuando los </a:t>
            </a:r>
            <a:r>
              <a:rPr lang="es-MX" dirty="0"/>
              <a:t>términos utilizados en las premisas y </a:t>
            </a:r>
            <a:r>
              <a:rPr lang="es-MX" dirty="0" smtClean="0"/>
              <a:t>conclusión tienen un significado claro y univoco.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4. . </a:t>
            </a:r>
            <a:r>
              <a:rPr lang="es-MX" b="1" dirty="0"/>
              <a:t>Criterio de </a:t>
            </a:r>
            <a:r>
              <a:rPr lang="es-MX" b="1" dirty="0" smtClean="0"/>
              <a:t>Confiabilidad: </a:t>
            </a:r>
            <a:r>
              <a:rPr lang="es-MX" dirty="0" smtClean="0"/>
              <a:t>Los datos entregados por las premisas son seguros y fieles a los hechos.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5. ¿Abarca más la conclusión que las premisas? </a:t>
            </a:r>
            <a:r>
              <a:rPr lang="es-MX" dirty="0" err="1"/>
              <a:t>Sobregeneralización</a:t>
            </a:r>
            <a:r>
              <a:rPr lang="es-MX" dirty="0"/>
              <a:t>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823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4851" y="296214"/>
            <a:ext cx="11590986" cy="4739425"/>
          </a:xfrm>
          <a:ln>
            <a:solidFill>
              <a:srgbClr val="00B05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s-ES" dirty="0"/>
              <a:t>Las ciencias trabajan  sólo con hechos concretos y materiales, Dios está más allá de la materia,  entonces Dios no puede ser investigado y conocido por las </a:t>
            </a:r>
            <a:r>
              <a:rPr lang="es-ES" dirty="0" smtClean="0"/>
              <a:t>ciencias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dirty="0"/>
              <a:t>ningún hombre acepta consejos, pero todos los hombres aceptan dinero, por lo tanto: el dinero es mejor que los consejos.</a:t>
            </a:r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r>
              <a:rPr lang="es-ES_tradnl" dirty="0"/>
              <a:t>A menudo los delfines van a morir en masa a las playas. Para algunos </a:t>
            </a:r>
            <a:r>
              <a:rPr lang="es-ES_tradnl" dirty="0" err="1"/>
              <a:t>cetólogos</a:t>
            </a:r>
            <a:r>
              <a:rPr lang="es-ES_tradnl" dirty="0"/>
              <a:t> la causa estriba en una perturbación de su sistema de </a:t>
            </a:r>
            <a:r>
              <a:rPr lang="es-ES_tradnl" dirty="0" err="1"/>
              <a:t>ecolocalización</a:t>
            </a:r>
            <a:r>
              <a:rPr lang="es-ES_tradnl" dirty="0"/>
              <a:t>, según se ha puesto de manifiesto en el estudio del cerebro de los mamíferos muertos.</a:t>
            </a:r>
            <a:endParaRPr lang="es-CL" dirty="0"/>
          </a:p>
          <a:p>
            <a:endParaRPr lang="es-CL" dirty="0"/>
          </a:p>
        </p:txBody>
      </p:sp>
      <p:cxnSp>
        <p:nvCxnSpPr>
          <p:cNvPr id="5" name="Conector recto 4"/>
          <p:cNvCxnSpPr/>
          <p:nvPr/>
        </p:nvCxnSpPr>
        <p:spPr>
          <a:xfrm flipV="1">
            <a:off x="746975" y="708339"/>
            <a:ext cx="8551571" cy="1287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9504608" y="708339"/>
            <a:ext cx="185455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V="1">
            <a:off x="386367" y="1043189"/>
            <a:ext cx="2575774" cy="128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3335628" y="1043189"/>
            <a:ext cx="8190964" cy="5151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334851" y="1416677"/>
            <a:ext cx="1429555" cy="2575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386367" y="3882980"/>
            <a:ext cx="8010658" cy="1287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V="1">
            <a:off x="8562305" y="3895858"/>
            <a:ext cx="3208985" cy="643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 flipV="1">
            <a:off x="476519" y="4282225"/>
            <a:ext cx="9955368" cy="193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V="1">
            <a:off x="476519" y="4687910"/>
            <a:ext cx="10882647" cy="2575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V="1">
            <a:off x="10573555" y="4251101"/>
            <a:ext cx="1432775" cy="18781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V="1">
            <a:off x="1674254" y="2849451"/>
            <a:ext cx="4990563" cy="3273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476519" y="2527479"/>
            <a:ext cx="463639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>
            <a:off x="5254581" y="2527479"/>
            <a:ext cx="6385774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ángulo 49"/>
          <p:cNvSpPr/>
          <p:nvPr/>
        </p:nvSpPr>
        <p:spPr>
          <a:xfrm>
            <a:off x="476519" y="5313142"/>
            <a:ext cx="28591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s-CL" sz="3200" b="1" spc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Ejemplos: </a:t>
            </a:r>
          </a:p>
        </p:txBody>
      </p:sp>
      <p:sp>
        <p:nvSpPr>
          <p:cNvPr id="51" name="Rectángulo 50"/>
          <p:cNvSpPr/>
          <p:nvPr/>
        </p:nvSpPr>
        <p:spPr>
          <a:xfrm>
            <a:off x="3773510" y="5170614"/>
            <a:ext cx="73152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/>
              <a:t>1. Separar el razonamiento en proposiciones u oraciones.</a:t>
            </a:r>
            <a:endParaRPr lang="es-CL" sz="2000" b="1" dirty="0"/>
          </a:p>
        </p:txBody>
      </p:sp>
      <p:sp>
        <p:nvSpPr>
          <p:cNvPr id="52" name="Rectángulo 51"/>
          <p:cNvSpPr/>
          <p:nvPr/>
        </p:nvSpPr>
        <p:spPr>
          <a:xfrm>
            <a:off x="3778876" y="5747831"/>
            <a:ext cx="73152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/>
              <a:t>2. Reconocer idea principal</a:t>
            </a:r>
            <a:endParaRPr lang="es-CL" sz="2000" b="1" dirty="0"/>
          </a:p>
        </p:txBody>
      </p:sp>
      <p:sp>
        <p:nvSpPr>
          <p:cNvPr id="55" name="Rectángulo 54"/>
          <p:cNvSpPr/>
          <p:nvPr/>
        </p:nvSpPr>
        <p:spPr>
          <a:xfrm>
            <a:off x="3773510" y="6322383"/>
            <a:ext cx="73152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/>
              <a:t>3. Que se afirma de la idea principal</a:t>
            </a:r>
            <a:endParaRPr lang="es-CL" sz="2000" b="1" dirty="0"/>
          </a:p>
        </p:txBody>
      </p:sp>
    </p:spTree>
    <p:extLst>
      <p:ext uri="{BB962C8B-B14F-4D97-AF65-F5344CB8AC3E}">
        <p14:creationId xmlns:p14="http://schemas.microsoft.com/office/powerpoint/2010/main" val="84605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659</Words>
  <Application>Microsoft Office PowerPoint</Application>
  <PresentationFormat>Personalizado</PresentationFormat>
  <Paragraphs>64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¿Cómo diferenciar respuestas válidas? </vt:lpstr>
      <vt:lpstr>Presentación de PowerPoint</vt:lpstr>
      <vt:lpstr>    El   Pensamiento   Racional   o   Lógico.  </vt:lpstr>
      <vt:lpstr>Presentación de PowerPoint</vt:lpstr>
      <vt:lpstr>Presentación de PowerPoint</vt:lpstr>
      <vt:lpstr>Presentación de PowerPoint</vt:lpstr>
      <vt:lpstr>Criterios para evaluar la validez de un razonamiento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diferenciar respuestas válidas?</dc:title>
  <dc:creator>Usuario de Windows</dc:creator>
  <cp:lastModifiedBy>usuario</cp:lastModifiedBy>
  <cp:revision>18</cp:revision>
  <dcterms:created xsi:type="dcterms:W3CDTF">2020-03-28T23:21:57Z</dcterms:created>
  <dcterms:modified xsi:type="dcterms:W3CDTF">2020-03-30T15:05:37Z</dcterms:modified>
</cp:coreProperties>
</file>